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465" r:id="rId5"/>
    <p:sldId id="388" r:id="rId6"/>
    <p:sldId id="405" r:id="rId7"/>
    <p:sldId id="395" r:id="rId8"/>
    <p:sldId id="445" r:id="rId9"/>
    <p:sldId id="466" r:id="rId10"/>
    <p:sldId id="506" r:id="rId11"/>
    <p:sldId id="467" r:id="rId12"/>
    <p:sldId id="468" r:id="rId13"/>
    <p:sldId id="471" r:id="rId14"/>
    <p:sldId id="469" r:id="rId15"/>
    <p:sldId id="472" r:id="rId16"/>
    <p:sldId id="473" r:id="rId17"/>
    <p:sldId id="474" r:id="rId18"/>
    <p:sldId id="477" r:id="rId19"/>
    <p:sldId id="475" r:id="rId20"/>
    <p:sldId id="480" r:id="rId21"/>
    <p:sldId id="481" r:id="rId22"/>
    <p:sldId id="482" r:id="rId23"/>
    <p:sldId id="483" r:id="rId24"/>
    <p:sldId id="484" r:id="rId25"/>
    <p:sldId id="476" r:id="rId26"/>
    <p:sldId id="478" r:id="rId27"/>
    <p:sldId id="487" r:id="rId28"/>
    <p:sldId id="490" r:id="rId29"/>
    <p:sldId id="488" r:id="rId30"/>
    <p:sldId id="489" r:id="rId31"/>
    <p:sldId id="507" r:id="rId32"/>
    <p:sldId id="501" r:id="rId33"/>
    <p:sldId id="508" r:id="rId34"/>
    <p:sldId id="509" r:id="rId35"/>
    <p:sldId id="510" r:id="rId36"/>
    <p:sldId id="486" r:id="rId37"/>
    <p:sldId id="505" r:id="rId3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521415D9-36F7-43E2-AB2F-B90AF26B5E84}">
      <p14:sectionLst xmlns:p14="http://schemas.microsoft.com/office/powerpoint/2010/main">
        <p14:section name="INSTRUCTIONS" id="{222779BC-9CE9-D640-B065-067707ED8C54}">
          <p14:sldIdLst/>
        </p14:section>
        <p14:section name="Covers" id="{9B50CAC9-19B9-B44E-8E24-E4A11134560C}">
          <p14:sldIdLst>
            <p14:sldId id="465"/>
            <p14:sldId id="388"/>
          </p14:sldIdLst>
        </p14:section>
        <p14:section name="Content" id="{8446910E-E68A-9245-8F52-1290CC9B00ED}">
          <p14:sldIdLst>
            <p14:sldId id="405"/>
            <p14:sldId id="395"/>
            <p14:sldId id="445"/>
            <p14:sldId id="466"/>
            <p14:sldId id="506"/>
            <p14:sldId id="467"/>
            <p14:sldId id="468"/>
            <p14:sldId id="471"/>
            <p14:sldId id="469"/>
            <p14:sldId id="472"/>
            <p14:sldId id="473"/>
            <p14:sldId id="474"/>
            <p14:sldId id="477"/>
            <p14:sldId id="475"/>
            <p14:sldId id="480"/>
            <p14:sldId id="481"/>
            <p14:sldId id="482"/>
            <p14:sldId id="483"/>
            <p14:sldId id="484"/>
            <p14:sldId id="476"/>
            <p14:sldId id="478"/>
            <p14:sldId id="487"/>
            <p14:sldId id="490"/>
            <p14:sldId id="488"/>
            <p14:sldId id="489"/>
            <p14:sldId id="507"/>
            <p14:sldId id="501"/>
            <p14:sldId id="508"/>
            <p14:sldId id="509"/>
            <p14:sldId id="510"/>
            <p14:sldId id="486"/>
            <p14:sldId id="505"/>
          </p14:sldIdLst>
        </p14:section>
        <p14:section name="Graphics" id="{55C5DC4B-28F4-7844-AB36-085E66AA7D4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63A"/>
    <a:srgbClr val="43CEAB"/>
    <a:srgbClr val="BE5500"/>
    <a:srgbClr val="003968"/>
    <a:srgbClr val="ECECEC"/>
    <a:srgbClr val="FF9E25"/>
    <a:srgbClr val="FF600A"/>
    <a:srgbClr val="4B4F54"/>
    <a:srgbClr val="651623"/>
    <a:srgbClr val="0C3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C1A8A3-306A-4EB7-A6B1-4F7E0EB9C5D6}">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4" autoAdjust="0"/>
    <p:restoredTop sz="81516" autoAdjust="0"/>
  </p:normalViewPr>
  <p:slideViewPr>
    <p:cSldViewPr snapToGrid="0" snapToObjects="1" showGuides="1">
      <p:cViewPr varScale="1">
        <p:scale>
          <a:sx n="74" d="100"/>
          <a:sy n="74" d="100"/>
        </p:scale>
        <p:origin x="85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B2839B8-EE2B-49EC-8B7A-1074F284B965}" type="datetimeFigureOut">
              <a:rPr lang="en-US">
                <a:latin typeface="Arial" panose="020B0604020202020204" pitchFamily="34" charset="0"/>
              </a:rPr>
              <a:pPr>
                <a:defRPr/>
              </a:pPr>
              <a:t>1/3/2026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F6F88A5-9E1A-4803-B297-C13B27302F60}" type="slidenum">
              <a:rPr lang="en-US">
                <a:latin typeface="Arial" panose="020B0604020202020204" pitchFamily="34" charset="0"/>
              </a:rPr>
              <a:pPr>
                <a:defRPr/>
              </a:pPr>
              <a:t>‹#›</a:t>
            </a:fld>
            <a:endParaRPr lang="en-US" dirty="0">
              <a:latin typeface="Arial" panose="020B0604020202020204" pitchFamily="34" charset="0"/>
            </a:endParaRPr>
          </a:p>
        </p:txBody>
      </p:sp>
    </p:spTree>
    <p:extLst>
      <p:ext uri="{BB962C8B-B14F-4D97-AF65-F5344CB8AC3E}">
        <p14:creationId xmlns:p14="http://schemas.microsoft.com/office/powerpoint/2010/main" val="29768625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i="0">
                <a:latin typeface="Arial" panose="020B0604020202020204" pitchFamily="34"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i="0" smtClean="0">
                <a:latin typeface="Arial" panose="020B0604020202020204" pitchFamily="34" charset="0"/>
                <a:cs typeface="+mn-cs"/>
              </a:defRPr>
            </a:lvl1pPr>
          </a:lstStyle>
          <a:p>
            <a:pPr>
              <a:defRPr/>
            </a:pPr>
            <a:fld id="{A9E93351-E8C1-435B-81B8-F19EE1746179}" type="datetimeFigureOut">
              <a:rPr lang="en-US" smtClean="0"/>
              <a:pPr>
                <a:defRPr/>
              </a:pPr>
              <a:t>1/3/2026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i="0">
                <a:latin typeface="Arial" panose="020B0604020202020204"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i="0" smtClean="0">
                <a:latin typeface="Arial" panose="020B0604020202020204" pitchFamily="34" charset="0"/>
                <a:cs typeface="+mn-cs"/>
              </a:defRPr>
            </a:lvl1pPr>
          </a:lstStyle>
          <a:p>
            <a:pPr>
              <a:defRPr/>
            </a:pPr>
            <a:fld id="{0A600938-FC24-493B-A57E-56EB9E4B621C}" type="slidenum">
              <a:rPr lang="en-US" smtClean="0"/>
              <a:pPr>
                <a:defRPr/>
              </a:pPr>
              <a:t>‹#›</a:t>
            </a:fld>
            <a:endParaRPr lang="en-US" dirty="0"/>
          </a:p>
        </p:txBody>
      </p:sp>
    </p:spTree>
    <p:extLst>
      <p:ext uri="{BB962C8B-B14F-4D97-AF65-F5344CB8AC3E}">
        <p14:creationId xmlns:p14="http://schemas.microsoft.com/office/powerpoint/2010/main" val="251512456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defTabSz="457200" rtl="0" fontAlgn="base">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defTabSz="457200" rtl="0" fontAlgn="base">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defTabSz="457200" rtl="0" fontAlgn="base">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defTabSz="457200" rtl="0" fontAlgn="base">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a:t>
            </a:fld>
            <a:endParaRPr lang="en-US" dirty="0"/>
          </a:p>
        </p:txBody>
      </p:sp>
    </p:spTree>
    <p:extLst>
      <p:ext uri="{BB962C8B-B14F-4D97-AF65-F5344CB8AC3E}">
        <p14:creationId xmlns:p14="http://schemas.microsoft.com/office/powerpoint/2010/main" val="204786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The tax planning process can help you determine the best way to structure your business to minimize federal, state and local (if applicable) income taxes.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Sole proprietorships, partnerships, S or C Corporations, and LLCs or LLPs have different income tax requirements and tax calculations.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 financial plan can also build in projected Social Security and Medicare taxes, unemployment taxes, excise taxes, sales taxes, as well as withholding or estimated quarterly tax payments you may need to make.</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10</a:t>
            </a:fld>
            <a:endParaRPr lang="en-US" dirty="0"/>
          </a:p>
        </p:txBody>
      </p:sp>
    </p:spTree>
    <p:extLst>
      <p:ext uri="{BB962C8B-B14F-4D97-AF65-F5344CB8AC3E}">
        <p14:creationId xmlns:p14="http://schemas.microsoft.com/office/powerpoint/2010/main" val="373489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Managing debt effectively will be critical to your ability to build personal wealth.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Many owners invest in their businesses using personal funds, which may be appropriate in certain situations. However, using your own capital, or personal credit cards, places you at significant personal financial risk if something happens to the business.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Just as you would diversify your investment portfolio, you should also diversify your business funding options.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You also want to ensure that you separate debt from family obligations.</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The Small Business Administration is an excellent resource for business owners, not only for information and guidance, but also for low-interest business loans.</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11</a:t>
            </a:fld>
            <a:endParaRPr lang="en-US" dirty="0"/>
          </a:p>
        </p:txBody>
      </p:sp>
    </p:spTree>
    <p:extLst>
      <p:ext uri="{BB962C8B-B14F-4D97-AF65-F5344CB8AC3E}">
        <p14:creationId xmlns:p14="http://schemas.microsoft.com/office/powerpoint/2010/main" val="13654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Running a business involves various financial risks, which brings us to reason #3. A financial plan helps manage, and can even help reduce, these risks to personal financial stability even if your business faces challenges.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In general, it’s important for every business owner to obtain and maintain various insurance coverages. Let’s take a closer look…</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12</a:t>
            </a:fld>
            <a:endParaRPr lang="en-US" dirty="0"/>
          </a:p>
        </p:txBody>
      </p:sp>
    </p:spTree>
    <p:extLst>
      <p:ext uri="{BB962C8B-B14F-4D97-AF65-F5344CB8AC3E}">
        <p14:creationId xmlns:p14="http://schemas.microsoft.com/office/powerpoint/2010/main" val="122632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No matter what kind of business you are in, someone could decide to sue you. The type of liability insurance you need depends on the industry you’re in, and liability laws are constantly changing.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As far as property insurance goes, review your coverage to make sure it reflects recent building improvements or additional property. Determine if the coverage will rebuild or repair according to current building codes, and if it will cover replacement costs at current prices, or only at a set limit or depreciated value.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Also learn what kind of disasters your insurance will or won’t cover.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You may also want to consider whether inventory coverage is appropriate for your situation, as well as additional personal umbrella insurance coverage.</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13</a:t>
            </a:fld>
            <a:endParaRPr lang="en-US" dirty="0"/>
          </a:p>
        </p:txBody>
      </p:sp>
    </p:spTree>
    <p:extLst>
      <p:ext uri="{BB962C8B-B14F-4D97-AF65-F5344CB8AC3E}">
        <p14:creationId xmlns:p14="http://schemas.microsoft.com/office/powerpoint/2010/main" val="248887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Business interruption insurance covers lost income and overhead expenses when a business must temporarily close its doors due to a covered disaster.</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Businesses frequently provide life and disability coverage to employees as a fringe benefit. Business owners also may need life and disability insurance for business purposes, such as collateral for a loan, to fund a business succession plan or to mitigate the loss of a key person — including yourself. What would happen to your business, and your personal finances, if you couldn’t work full time, or at all, for 6 months to a year or more?</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14</a:t>
            </a:fld>
            <a:endParaRPr lang="en-US" dirty="0"/>
          </a:p>
        </p:txBody>
      </p:sp>
    </p:spTree>
    <p:extLst>
      <p:ext uri="{BB962C8B-B14F-4D97-AF65-F5344CB8AC3E}">
        <p14:creationId xmlns:p14="http://schemas.microsoft.com/office/powerpoint/2010/main" val="360896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Health insurance premiums have become a major expense for business owners, but there are ways to keep costs under control and still offer this important benefit to your employees (and yourself).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One example: establish a less expensive, high-deductible health plan and supplement the plan with a tax-advantaged health savings account (HSA).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Employees’ contributions to an HSA are tax deductible, and tax-free distributions can be used to pay for current medical expenses or save for future health insurance premiums.</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15</a:t>
            </a:fld>
            <a:endParaRPr lang="en-US" dirty="0"/>
          </a:p>
        </p:txBody>
      </p:sp>
    </p:spTree>
    <p:extLst>
      <p:ext uri="{BB962C8B-B14F-4D97-AF65-F5344CB8AC3E}">
        <p14:creationId xmlns:p14="http://schemas.microsoft.com/office/powerpoint/2010/main" val="274548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Depending on your needs, there are more complex insurance coverage strategies you may want to consider. I’ll briefly cover a few of them here.</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15000"/>
              </a:lnSpc>
              <a:spcBef>
                <a:spcPts val="100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Buy-Sell Agreements are a legally binding contract that stipulates how a partner’s share of a business may be reassigned if that partner dies or otherwise leaves the business. </a:t>
            </a:r>
          </a:p>
          <a:p>
            <a:pPr marL="171450" marR="0" lvl="0" indent="-171450">
              <a:lnSpc>
                <a:spcPct val="115000"/>
              </a:lnSpc>
              <a:spcBef>
                <a:spcPts val="100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One Way Buy Sell Agreements are a legally binding contract between the sole owner of a business and someone who is not currently an owner, whereby the non-owner becomes an owner upon certain events (such as death or disability of the owner). </a:t>
            </a:r>
          </a:p>
          <a:p>
            <a:pPr marL="171450" marR="0" lvl="0" indent="-171450">
              <a:lnSpc>
                <a:spcPct val="115000"/>
              </a:lnSpc>
              <a:spcBef>
                <a:spcPts val="100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Split Dollar Life Insurance is an agreement between two or more parties to share the ownership, costs, and benefits of a permanent life insurance policy. </a:t>
            </a:r>
          </a:p>
          <a:p>
            <a:pPr marL="171450" marR="0" lvl="0" indent="-171450">
              <a:lnSpc>
                <a:spcPct val="115000"/>
              </a:lnSpc>
              <a:spcBef>
                <a:spcPts val="100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Key Person Life Insurance is a business life insurance policy taken out by a company to help protect against financial loss if an owner, partner, top executive, or essential employee passes away.</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16</a:t>
            </a:fld>
            <a:endParaRPr lang="en-US" dirty="0"/>
          </a:p>
        </p:txBody>
      </p:sp>
    </p:spTree>
    <p:extLst>
      <p:ext uri="{BB962C8B-B14F-4D97-AF65-F5344CB8AC3E}">
        <p14:creationId xmlns:p14="http://schemas.microsoft.com/office/powerpoint/2010/main" val="204077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discussing business insurance coverage over the past several slides. Now is a good time to bring up an important and necessary reality check that every business owner should think about: what if you become seriously ill or pass away?</a:t>
            </a:r>
          </a:p>
          <a:p>
            <a:endParaRPr lang="en-US" dirty="0"/>
          </a:p>
          <a:p>
            <a:r>
              <a:rPr lang="en-US" dirty="0"/>
              <a:t>•	Will your partners or others be able to continue managing the business effectively? Will the revenues support your family? </a:t>
            </a:r>
          </a:p>
          <a:p>
            <a:r>
              <a:rPr lang="en-US" dirty="0"/>
              <a:t>•	A financial plan forces you to consider such worst-case scenarios, identify how much income is needed to support your family’s financial needs in your absence, and implement strategies to provide that income.</a:t>
            </a:r>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17</a:t>
            </a:fld>
            <a:endParaRPr lang="en-US" dirty="0"/>
          </a:p>
        </p:txBody>
      </p:sp>
    </p:spTree>
    <p:extLst>
      <p:ext uri="{BB962C8B-B14F-4D97-AF65-F5344CB8AC3E}">
        <p14:creationId xmlns:p14="http://schemas.microsoft.com/office/powerpoint/2010/main" val="380896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Another key reason to have a personal financial plan is succession planning. Business succession planning is essential for anyone who owns a business because typically the business is the largest asset in the owner’s estate.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This is not just a tax issue. Without business succession planning, it’s unlikely that your business will survive to the next generation or sell for its true value (assuming that succession or sale is the goal).</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18</a:t>
            </a:fld>
            <a:endParaRPr lang="en-US" dirty="0"/>
          </a:p>
        </p:txBody>
      </p:sp>
    </p:spTree>
    <p:extLst>
      <p:ext uri="{BB962C8B-B14F-4D97-AF65-F5344CB8AC3E}">
        <p14:creationId xmlns:p14="http://schemas.microsoft.com/office/powerpoint/2010/main" val="1977438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For example, do you want to pass the business on to your children or other family members? Do partners or key employees (who might be most knowledgeable about your business) want to take over? Or is it best to sell the business?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 financial plan can help outline your wishes and provide sound strategies to make them a reality.</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19</a:t>
            </a:fld>
            <a:endParaRPr lang="en-US" dirty="0"/>
          </a:p>
        </p:txBody>
      </p:sp>
    </p:spTree>
    <p:extLst>
      <p:ext uri="{BB962C8B-B14F-4D97-AF65-F5344CB8AC3E}">
        <p14:creationId xmlns:p14="http://schemas.microsoft.com/office/powerpoint/2010/main" val="312597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latin typeface="Arial" panose="020B0604020202020204" pitchFamily="34" charset="0"/>
                <a:cs typeface="Arial" panose="020B0604020202020204" pitchFamily="34" charset="0"/>
              </a:rPr>
              <a:t>Hello and thank you so much for attending this presentation! My name is &lt;Name&gt; and I’m a &lt;Title&gt; from LPL Financial.</a:t>
            </a:r>
          </a:p>
          <a:p>
            <a:pPr marL="0" indent="0">
              <a:buFont typeface="Arial" panose="020B0604020202020204" pitchFamily="34" charset="0"/>
              <a:buNone/>
            </a:pPr>
            <a:r>
              <a:rPr lang="en-US" b="0" i="0" dirty="0">
                <a:latin typeface="Arial" panose="020B0604020202020204" pitchFamily="34" charset="0"/>
                <a:cs typeface="Arial" panose="020B0604020202020204" pitchFamily="34" charset="0"/>
              </a:rPr>
              <a:t>I’m here talk to you about personal financial planning. It’s a critical aspect of managing your finances when you own and operate a business. </a:t>
            </a:r>
          </a:p>
          <a:p>
            <a:pPr marL="0" indent="0">
              <a:buFont typeface="Arial" panose="020B0604020202020204" pitchFamily="34" charset="0"/>
              <a:buNone/>
            </a:pPr>
            <a:r>
              <a:rPr lang="en-US" b="0" i="0" dirty="0">
                <a:latin typeface="Arial" panose="020B0604020202020204" pitchFamily="34" charset="0"/>
                <a:cs typeface="Arial" panose="020B0604020202020204" pitchFamily="34" charset="0"/>
              </a:rPr>
              <a:t>It involves creating a comprehensive financial plan that takes into account your personal financial goals and the unique financial challenges and opportunities that come with being a business owner.</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a:t>
            </a:fld>
            <a:endParaRPr lang="en-US" dirty="0"/>
          </a:p>
        </p:txBody>
      </p:sp>
    </p:spTree>
    <p:extLst>
      <p:ext uri="{BB962C8B-B14F-4D97-AF65-F5344CB8AC3E}">
        <p14:creationId xmlns:p14="http://schemas.microsoft.com/office/powerpoint/2010/main" val="962398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I’d like to cover one last reason to have a personal financial plan: retirement planning.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Many business owners don’t save for retirement because they believe they’ll be able to sell their business and live off the proceeds of the sale in retirement.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However, most overestimate what their business might be worth, especially when looking decades into the future.</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20</a:t>
            </a:fld>
            <a:endParaRPr lang="en-US" dirty="0"/>
          </a:p>
        </p:txBody>
      </p:sp>
    </p:spTree>
    <p:extLst>
      <p:ext uri="{BB962C8B-B14F-4D97-AF65-F5344CB8AC3E}">
        <p14:creationId xmlns:p14="http://schemas.microsoft.com/office/powerpoint/2010/main" val="4072112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 number of unforeseen events can affect the value of your business over time, including: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	Changes in technology </a:t>
            </a: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	Customers leaving </a:t>
            </a: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	New competitors taking away market share </a:t>
            </a: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	Many other potential events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 personal financial plan can help you save for retirement and work toward a the financial future you want. </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21</a:t>
            </a:fld>
            <a:endParaRPr lang="en-US" dirty="0"/>
          </a:p>
        </p:txBody>
      </p:sp>
    </p:spTree>
    <p:extLst>
      <p:ext uri="{BB962C8B-B14F-4D97-AF65-F5344CB8AC3E}">
        <p14:creationId xmlns:p14="http://schemas.microsoft.com/office/powerpoint/2010/main" val="25567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When it comes to establishing a company retirement plan, many business owners feel it’s too expensive or complicated.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However, sponsoring a quality retirement plan is an important part of being able to recruit and retain talented employees.</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Recent legislation (known as the SECURE Act 2.0) increased the tax incentives for starting up a 401(k) plan. In many cases, the tax incentives may be enough to cover the traditional costs associated with starting up a plan.</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22</a:t>
            </a:fld>
            <a:endParaRPr lang="en-US" dirty="0"/>
          </a:p>
        </p:txBody>
      </p:sp>
    </p:spTree>
    <p:extLst>
      <p:ext uri="{BB962C8B-B14F-4D97-AF65-F5344CB8AC3E}">
        <p14:creationId xmlns:p14="http://schemas.microsoft.com/office/powerpoint/2010/main" val="57693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 wide selection of plans are available, such as 401(k) plans profit-sharing plans, Simplified Employee Pension Plans (SEP) and Savings Incentive Match Plan for Employees (SIMPLE). </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23</a:t>
            </a:fld>
            <a:endParaRPr lang="en-US" dirty="0"/>
          </a:p>
        </p:txBody>
      </p:sp>
    </p:spTree>
    <p:extLst>
      <p:ext uri="{BB962C8B-B14F-4D97-AF65-F5344CB8AC3E}">
        <p14:creationId xmlns:p14="http://schemas.microsoft.com/office/powerpoint/2010/main" val="786335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Because we don’t know what tax rates will be in the future it’s worth it to consider varying savings strategies to lower retirement taxes.  including: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Diversifying your savings between traditional pre-tax contributions and after-tax (Roth) contributions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Converting a traditional pre-tax retirement savings account to a Roth IRA and paying the taxes while you still have income</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Your financial planner can help you understand the various strategies and help you determine which approaches might be appropriate for your situation.</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24</a:t>
            </a:fld>
            <a:endParaRPr lang="en-US" dirty="0"/>
          </a:p>
        </p:txBody>
      </p:sp>
    </p:spTree>
    <p:extLst>
      <p:ext uri="{BB962C8B-B14F-4D97-AF65-F5344CB8AC3E}">
        <p14:creationId xmlns:p14="http://schemas.microsoft.com/office/powerpoint/2010/main" val="1904401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benefits of your workplace retirement plan</a:t>
            </a:r>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25</a:t>
            </a:fld>
            <a:endParaRPr lang="en-US" dirty="0"/>
          </a:p>
        </p:txBody>
      </p:sp>
    </p:spTree>
    <p:extLst>
      <p:ext uri="{BB962C8B-B14F-4D97-AF65-F5344CB8AC3E}">
        <p14:creationId xmlns:p14="http://schemas.microsoft.com/office/powerpoint/2010/main" val="286389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There are 7 steps that financial planners follow to help you create a personal financial plan &lt;READ BULLETS&gt;.</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However, for business owners, there are many other factors to consider and plan for.</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The following questions can help you organize your thoughts and prioritize your current needs in preparation for your meeting with your financial planner.</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26</a:t>
            </a:fld>
            <a:endParaRPr lang="en-US" dirty="0"/>
          </a:p>
        </p:txBody>
      </p:sp>
    </p:spTree>
    <p:extLst>
      <p:ext uri="{BB962C8B-B14F-4D97-AF65-F5344CB8AC3E}">
        <p14:creationId xmlns:p14="http://schemas.microsoft.com/office/powerpoint/2010/main" val="112848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27</a:t>
            </a:fld>
            <a:endParaRPr lang="en-US" dirty="0"/>
          </a:p>
        </p:txBody>
      </p:sp>
    </p:spTree>
    <p:extLst>
      <p:ext uri="{BB962C8B-B14F-4D97-AF65-F5344CB8AC3E}">
        <p14:creationId xmlns:p14="http://schemas.microsoft.com/office/powerpoint/2010/main" val="4046124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28</a:t>
            </a:fld>
            <a:endParaRPr lang="en-US" dirty="0"/>
          </a:p>
        </p:txBody>
      </p:sp>
    </p:spTree>
    <p:extLst>
      <p:ext uri="{BB962C8B-B14F-4D97-AF65-F5344CB8AC3E}">
        <p14:creationId xmlns:p14="http://schemas.microsoft.com/office/powerpoint/2010/main" val="233123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panose="020B0604020202020204" pitchFamily="34" charset="0"/>
                <a:ea typeface="+mn-ea"/>
                <a:cs typeface="Arial" panose="020B0604020202020204" pitchFamily="34" charset="0"/>
              </a:rPr>
              <a:t>[Cover questions]</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29</a:t>
            </a:fld>
            <a:endParaRPr lang="en-US" dirty="0"/>
          </a:p>
        </p:txBody>
      </p:sp>
    </p:spTree>
    <p:extLst>
      <p:ext uri="{BB962C8B-B14F-4D97-AF65-F5344CB8AC3E}">
        <p14:creationId xmlns:p14="http://schemas.microsoft.com/office/powerpoint/2010/main" val="22742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Today’s discussion will give you a basic understanding of how financial planning can help you, your family and your business, including &lt;READ BULLETS&gt;.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at the end we will go over some of the questions you might want to ask yourself to help you prepare for your first meeting with your financial planner.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get started.</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3</a:t>
            </a:fld>
            <a:endParaRPr lang="en-US" dirty="0"/>
          </a:p>
        </p:txBody>
      </p:sp>
    </p:spTree>
    <p:extLst>
      <p:ext uri="{BB962C8B-B14F-4D97-AF65-F5344CB8AC3E}">
        <p14:creationId xmlns:p14="http://schemas.microsoft.com/office/powerpoint/2010/main" val="3605476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30</a:t>
            </a:fld>
            <a:endParaRPr lang="en-US" dirty="0"/>
          </a:p>
        </p:txBody>
      </p:sp>
    </p:spTree>
    <p:extLst>
      <p:ext uri="{BB962C8B-B14F-4D97-AF65-F5344CB8AC3E}">
        <p14:creationId xmlns:p14="http://schemas.microsoft.com/office/powerpoint/2010/main" val="898161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31</a:t>
            </a:fld>
            <a:endParaRPr lang="en-US" dirty="0"/>
          </a:p>
        </p:txBody>
      </p:sp>
    </p:spTree>
    <p:extLst>
      <p:ext uri="{BB962C8B-B14F-4D97-AF65-F5344CB8AC3E}">
        <p14:creationId xmlns:p14="http://schemas.microsoft.com/office/powerpoint/2010/main" val="388144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Questions]</a:t>
            </a:r>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32</a:t>
            </a:fld>
            <a:endParaRPr lang="en-US" dirty="0"/>
          </a:p>
        </p:txBody>
      </p:sp>
    </p:spTree>
    <p:extLst>
      <p:ext uri="{BB962C8B-B14F-4D97-AF65-F5344CB8AC3E}">
        <p14:creationId xmlns:p14="http://schemas.microsoft.com/office/powerpoint/2010/main" val="129630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Now let’s talk about becoming an investor.</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33</a:t>
            </a:fld>
            <a:endParaRPr lang="en-US" dirty="0"/>
          </a:p>
        </p:txBody>
      </p:sp>
    </p:spTree>
    <p:extLst>
      <p:ext uri="{BB962C8B-B14F-4D97-AF65-F5344CB8AC3E}">
        <p14:creationId xmlns:p14="http://schemas.microsoft.com/office/powerpoint/2010/main" val="218276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First, we’re going to look at reasons to create a financial plan.</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4</a:t>
            </a:fld>
            <a:endParaRPr lang="en-US" dirty="0"/>
          </a:p>
        </p:txBody>
      </p:sp>
    </p:spTree>
    <p:extLst>
      <p:ext uri="{BB962C8B-B14F-4D97-AF65-F5344CB8AC3E}">
        <p14:creationId xmlns:p14="http://schemas.microsoft.com/office/powerpoint/2010/main" val="144120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Arial" panose="020B0604020202020204" pitchFamily="34" charset="0"/>
                <a:cs typeface="Arial" panose="020B0604020202020204" pitchFamily="34" charset="0"/>
              </a:rPr>
              <a:t>Financial planning creates an overview of all areas of your finances — cash flow, investments, tax planning, insurance, retirement planning and estate planning — in the context of your business to make sure they work together to help you pursue both your business and personal goals. </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Having a solid plan in place is particularly valuable to business owners for the following key reasons &lt;READ BULLETS&gt;.</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Let’s take a closer look at each of these…</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5</a:t>
            </a:fld>
            <a:endParaRPr lang="en-US" dirty="0"/>
          </a:p>
        </p:txBody>
      </p:sp>
    </p:spTree>
    <p:extLst>
      <p:ext uri="{BB962C8B-B14F-4D97-AF65-F5344CB8AC3E}">
        <p14:creationId xmlns:p14="http://schemas.microsoft.com/office/powerpoint/2010/main" val="260661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Many business owners mix personal and business finances. However, mixing could compromise some aspects of your finances. </a:t>
            </a: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For example, let’s say you want to add a new product to your inventory or hire an additional salesperson. What if you also want to add funds to your child’s 529 college savings plan? Which takes priority? We've all heard stories about the famous business owners who financed their businesses with personal credit cards and 2nd mortgages on their homes to start their businesses. But that puts their personal finances and their family's financial security at risk.</a:t>
            </a: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A financial plan can help you anticipate such scenarios and establish a practical balance between pursuing your business and personal financial goals. </a:t>
            </a: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It also helps in maintaining a clear separation of your finances. This includes &lt;READ BULLETS&gt;</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6</a:t>
            </a:fld>
            <a:endParaRPr lang="en-US" dirty="0"/>
          </a:p>
        </p:txBody>
      </p:sp>
    </p:spTree>
    <p:extLst>
      <p:ext uri="{BB962C8B-B14F-4D97-AF65-F5344CB8AC3E}">
        <p14:creationId xmlns:p14="http://schemas.microsoft.com/office/powerpoint/2010/main" val="273430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With debt or other liabilities, it’s especially important not to put yourself in a position where your personal assets could be exposed to creditors.</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Protecting your family’s goals and legacy are the most important things to keep in mind, especially in the event your business should fail at some point or be sued. While it’s difficult to think about, it’s something you have to consider. And it’s pretty easy to avoid.</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7</a:t>
            </a:fld>
            <a:endParaRPr lang="en-US" dirty="0"/>
          </a:p>
        </p:txBody>
      </p:sp>
    </p:spTree>
    <p:extLst>
      <p:ext uri="{BB962C8B-B14F-4D97-AF65-F5344CB8AC3E}">
        <p14:creationId xmlns:p14="http://schemas.microsoft.com/office/powerpoint/2010/main" val="157574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A well-thought-out plan can help you build personal wealth by guiding your investments, minimizing taxes, and managing debt effectively. Let’s break these down.</a:t>
            </a:r>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8</a:t>
            </a:fld>
            <a:endParaRPr lang="en-US" dirty="0"/>
          </a:p>
        </p:txBody>
      </p:sp>
    </p:spTree>
    <p:extLst>
      <p:ext uri="{BB962C8B-B14F-4D97-AF65-F5344CB8AC3E}">
        <p14:creationId xmlns:p14="http://schemas.microsoft.com/office/powerpoint/2010/main" val="223566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It’s important to keep in mind that your business is one piece of your larger investment portfolio.</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Being in business represents a particular type of financial risk. Even if it seems like you’re currently in a safe industry or dealing well with economic challenges you can’t tell what the future holds. And on the other hand, as your business grows and expands, it could potentially become an oversized proportion of your net worth. </a:t>
            </a:r>
          </a:p>
          <a:p>
            <a:pPr marL="0" marR="0" lvl="0" indent="0">
              <a:lnSpc>
                <a:spcPct val="115000"/>
              </a:lnSpc>
              <a:spcBef>
                <a:spcPts val="1000"/>
              </a:spcBef>
              <a:spcAft>
                <a:spcPts val="0"/>
              </a:spcAft>
              <a:buFont typeface="Symbol"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1000"/>
              </a:spcBef>
              <a:spcAft>
                <a:spcPts val="0"/>
              </a:spcAft>
              <a:buFont typeface="Symbol" pitchFamily="2" charset="2"/>
              <a:buNone/>
            </a:pPr>
            <a:r>
              <a:rPr lang="en-US" sz="1200" dirty="0">
                <a:effectLst/>
                <a:latin typeface="Arial" panose="020B0604020202020204" pitchFamily="34" charset="0"/>
                <a:ea typeface="Calibri" panose="020F0502020204030204" pitchFamily="34" charset="0"/>
                <a:cs typeface="Arial" panose="020B0604020202020204" pitchFamily="34" charset="0"/>
              </a:rPr>
              <a:t>Your financial planner can help you create an appropriate risk diversification strategy that takes into account all the assets and liabilities in your personal investment portfolio</a:t>
            </a:r>
          </a:p>
          <a:p>
            <a:endParaRPr lang="en-US" dirty="0"/>
          </a:p>
        </p:txBody>
      </p:sp>
      <p:sp>
        <p:nvSpPr>
          <p:cNvPr id="4" name="Slide Number Placeholder 3"/>
          <p:cNvSpPr>
            <a:spLocks noGrp="1"/>
          </p:cNvSpPr>
          <p:nvPr>
            <p:ph type="sldNum" sz="quarter" idx="5"/>
          </p:nvPr>
        </p:nvSpPr>
        <p:spPr/>
        <p:txBody>
          <a:bodyPr/>
          <a:lstStyle/>
          <a:p>
            <a:pPr>
              <a:defRPr/>
            </a:pPr>
            <a:fld id="{0A600938-FC24-493B-A57E-56EB9E4B621C}" type="slidenum">
              <a:rPr lang="en-US" smtClean="0"/>
              <a:pPr>
                <a:defRPr/>
              </a:pPr>
              <a:t>9</a:t>
            </a:fld>
            <a:endParaRPr lang="en-US" dirty="0"/>
          </a:p>
        </p:txBody>
      </p:sp>
    </p:spTree>
    <p:extLst>
      <p:ext uri="{BB962C8B-B14F-4D97-AF65-F5344CB8AC3E}">
        <p14:creationId xmlns:p14="http://schemas.microsoft.com/office/powerpoint/2010/main" val="2579001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171867" y="2039063"/>
            <a:ext cx="4622508" cy="972267"/>
          </a:xfrm>
          <a:prstGeom prst="rect">
            <a:avLst/>
          </a:prstGeom>
        </p:spPr>
        <p:txBody>
          <a:bodyPr lIns="0" tIns="0" rIns="0" bIns="0" anchor="t" anchorCtr="0">
            <a:noAutofit/>
          </a:bodyPr>
          <a:lstStyle>
            <a:lvl1pPr>
              <a:defRPr sz="3200" b="0" i="0" cap="none" baseline="0">
                <a:solidFill>
                  <a:schemeClr val="accent5"/>
                </a:solidFill>
                <a:latin typeface="Georgia" panose="02040502050405020303" pitchFamily="18" charset="0"/>
                <a:cs typeface="Arial" panose="020B0604020202020204" pitchFamily="34" charset="0"/>
              </a:defRPr>
            </a:lvl1pPr>
          </a:lstStyle>
          <a:p>
            <a:r>
              <a:rPr lang="en-US" dirty="0"/>
              <a:t>Click to edit presentation title</a:t>
            </a:r>
          </a:p>
        </p:txBody>
      </p:sp>
      <p:sp>
        <p:nvSpPr>
          <p:cNvPr id="18" name="Text Placeholder 4">
            <a:extLst>
              <a:ext uri="{FF2B5EF4-FFF2-40B4-BE49-F238E27FC236}">
                <a16:creationId xmlns:a16="http://schemas.microsoft.com/office/drawing/2014/main" id="{70DFB273-7FD0-4E4B-8098-2055BBFE0F75}"/>
              </a:ext>
            </a:extLst>
          </p:cNvPr>
          <p:cNvSpPr>
            <a:spLocks noGrp="1"/>
          </p:cNvSpPr>
          <p:nvPr>
            <p:ph type="body" sz="quarter" idx="14" hasCustomPrompt="1"/>
          </p:nvPr>
        </p:nvSpPr>
        <p:spPr>
          <a:xfrm>
            <a:off x="1159166" y="3105150"/>
            <a:ext cx="4622508" cy="972266"/>
          </a:xfrm>
          <a:prstGeom prst="rect">
            <a:avLst/>
          </a:prstGeom>
        </p:spPr>
        <p:txBody>
          <a:bodyPr lIns="0" tIns="0" rIns="0" bIns="0" anchor="b" anchorCtr="0"/>
          <a:lstStyle>
            <a:lvl1pPr marL="0" indent="0">
              <a:buNone/>
              <a:defRPr sz="1200" b="1">
                <a:solidFill>
                  <a:schemeClr val="accent6"/>
                </a:solidFill>
              </a:defRPr>
            </a:lvl1pPr>
            <a:lvl2pPr>
              <a:defRPr sz="1200" b="0">
                <a:solidFill>
                  <a:schemeClr val="accent6"/>
                </a:solidFill>
              </a:defRPr>
            </a:lvl2pPr>
            <a:lvl3pPr>
              <a:defRPr b="0">
                <a:solidFill>
                  <a:schemeClr val="accent6"/>
                </a:solidFill>
              </a:defRPr>
            </a:lvl3pPr>
            <a:lvl4pPr marL="0" indent="0">
              <a:buFontTx/>
              <a:buNone/>
              <a:defRPr b="0">
                <a:solidFill>
                  <a:schemeClr val="accent6"/>
                </a:solidFill>
              </a:defRPr>
            </a:lvl4pPr>
            <a:lvl5pPr marL="0" indent="0">
              <a:buFontTx/>
              <a:buNone/>
              <a:defRPr b="0">
                <a:solidFill>
                  <a:schemeClr val="accent6"/>
                </a:solidFill>
              </a:defRPr>
            </a:lvl5pPr>
            <a:lvl6pPr marL="0" indent="0">
              <a:buFontTx/>
              <a:buNone/>
              <a:defRPr b="0">
                <a:solidFill>
                  <a:schemeClr val="accent6"/>
                </a:solidFill>
              </a:defRPr>
            </a:lvl6pPr>
            <a:lvl7pPr marL="0" indent="0">
              <a:buFontTx/>
              <a:buNone/>
              <a:defRPr b="0">
                <a:solidFill>
                  <a:schemeClr val="accent6"/>
                </a:solidFill>
              </a:defRPr>
            </a:lvl7pPr>
            <a:lvl8pPr marL="0" indent="0">
              <a:buFontTx/>
              <a:buNone/>
              <a:defRPr b="0">
                <a:solidFill>
                  <a:schemeClr val="accent6"/>
                </a:solidFill>
              </a:defRPr>
            </a:lvl8pPr>
            <a:lvl9pPr>
              <a:defRPr sz="1200" b="0"/>
            </a:lvl9pPr>
          </a:lstStyle>
          <a:p>
            <a:pPr lvl="0"/>
            <a:r>
              <a:rPr lang="en-US" dirty="0"/>
              <a:t>Subtitle and additional info</a:t>
            </a:r>
          </a:p>
        </p:txBody>
      </p:sp>
      <p:pic>
        <p:nvPicPr>
          <p:cNvPr id="2" name="Picture 1">
            <a:extLst>
              <a:ext uri="{FF2B5EF4-FFF2-40B4-BE49-F238E27FC236}">
                <a16:creationId xmlns:a16="http://schemas.microsoft.com/office/drawing/2014/main" id="{A4BA139E-4766-7544-B882-59C9CFCDF0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cxnSp>
        <p:nvCxnSpPr>
          <p:cNvPr id="6" name="Straight Connector 5">
            <a:extLst>
              <a:ext uri="{FF2B5EF4-FFF2-40B4-BE49-F238E27FC236}">
                <a16:creationId xmlns:a16="http://schemas.microsoft.com/office/drawing/2014/main" id="{149CDC63-BCBD-C165-F81A-E6EE49C43B03}"/>
              </a:ext>
            </a:extLst>
          </p:cNvPr>
          <p:cNvCxnSpPr>
            <a:cxnSpLocks/>
          </p:cNvCxnSpPr>
          <p:nvPr userDrawn="1"/>
        </p:nvCxnSpPr>
        <p:spPr>
          <a:xfrm>
            <a:off x="1159166" y="1833602"/>
            <a:ext cx="6845009"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5" name="Footer Placeholder 2">
            <a:extLst>
              <a:ext uri="{FF2B5EF4-FFF2-40B4-BE49-F238E27FC236}">
                <a16:creationId xmlns:a16="http://schemas.microsoft.com/office/drawing/2014/main" id="{4992FBB5-42A8-832F-9ED9-C7296D088794}"/>
              </a:ext>
            </a:extLst>
          </p:cNvPr>
          <p:cNvSpPr>
            <a:spLocks noGrp="1"/>
          </p:cNvSpPr>
          <p:nvPr>
            <p:ph type="ftr" sz="quarter" idx="19"/>
          </p:nvPr>
        </p:nvSpPr>
        <p:spPr>
          <a:xfrm>
            <a:off x="1159165" y="4859338"/>
            <a:ext cx="4622507" cy="117760"/>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vl6pPr algn="l">
              <a:defRPr>
                <a:solidFill>
                  <a:schemeClr val="bg1"/>
                </a:solidFill>
              </a:defRPr>
            </a:lvl6pPr>
            <a:lvl7pPr algn="l">
              <a:defRPr>
                <a:solidFill>
                  <a:schemeClr val="bg1"/>
                </a:solidFill>
              </a:defRPr>
            </a:lvl7pPr>
            <a:lvl8pPr algn="l">
              <a:defRPr>
                <a:solidFill>
                  <a:schemeClr val="bg1"/>
                </a:solidFill>
              </a:defRPr>
            </a:lvl8pPr>
            <a:lvl9pPr algn="l">
              <a:defRPr>
                <a:solidFill>
                  <a:schemeClr val="bg1"/>
                </a:solidFill>
              </a:defRPr>
            </a:lvl9pPr>
          </a:lstStyle>
          <a:p>
            <a:r>
              <a:rPr lang="en-US"/>
              <a:t>Member FINRA/SIPC</a:t>
            </a:r>
            <a:endParaRPr lang="en-US" dirty="0"/>
          </a:p>
        </p:txBody>
      </p:sp>
    </p:spTree>
    <p:extLst>
      <p:ext uri="{BB962C8B-B14F-4D97-AF65-F5344CB8AC3E}">
        <p14:creationId xmlns:p14="http://schemas.microsoft.com/office/powerpoint/2010/main" val="98389657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_10_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6CA80F-3EE9-038C-9FC4-304CED7B182A}"/>
              </a:ext>
            </a:extLst>
          </p:cNvPr>
          <p:cNvSpPr/>
          <p:nvPr userDrawn="1"/>
        </p:nvSpPr>
        <p:spPr>
          <a:xfrm>
            <a:off x="457200" y="962866"/>
            <a:ext cx="8229600" cy="3427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pic>
        <p:nvPicPr>
          <p:cNvPr id="2" name="Picture 1">
            <a:extLst>
              <a:ext uri="{FF2B5EF4-FFF2-40B4-BE49-F238E27FC236}">
                <a16:creationId xmlns:a16="http://schemas.microsoft.com/office/drawing/2014/main" id="{A0BDDE22-2BAB-EF1F-B8AF-4D1E4816351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10" name="Picture Placeholder 8">
            <a:extLst>
              <a:ext uri="{FF2B5EF4-FFF2-40B4-BE49-F238E27FC236}">
                <a16:creationId xmlns:a16="http://schemas.microsoft.com/office/drawing/2014/main" id="{01AE1627-F6F1-A1E6-879D-D311D5C53197}"/>
              </a:ext>
            </a:extLst>
          </p:cNvPr>
          <p:cNvSpPr>
            <a:spLocks noGrp="1"/>
          </p:cNvSpPr>
          <p:nvPr>
            <p:ph type="pic" sz="quarter" idx="19"/>
          </p:nvPr>
        </p:nvSpPr>
        <p:spPr>
          <a:xfrm>
            <a:off x="4640263" y="1250950"/>
            <a:ext cx="4503737" cy="2881313"/>
          </a:xfrm>
          <a:solidFill>
            <a:schemeClr val="bg1">
              <a:lumMod val="75000"/>
            </a:schemeClr>
          </a:solidFill>
        </p:spPr>
        <p:txBody>
          <a:bodyPr tIns="1097280"/>
          <a:lstStyle>
            <a:lvl1pPr algn="ctr">
              <a:defRPr/>
            </a:lvl1pPr>
          </a:lstStyle>
          <a:p>
            <a:r>
              <a:rPr lang="en-US"/>
              <a:t>Click icon to add picture</a:t>
            </a:r>
          </a:p>
        </p:txBody>
      </p:sp>
      <p:sp>
        <p:nvSpPr>
          <p:cNvPr id="5" name="Footer Placeholder 2">
            <a:extLst>
              <a:ext uri="{FF2B5EF4-FFF2-40B4-BE49-F238E27FC236}">
                <a16:creationId xmlns:a16="http://schemas.microsoft.com/office/drawing/2014/main" id="{8B9C43A8-DD49-0AEB-52CA-03522E9DC554}"/>
              </a:ext>
            </a:extLst>
          </p:cNvPr>
          <p:cNvSpPr>
            <a:spLocks noGrp="1"/>
          </p:cNvSpPr>
          <p:nvPr>
            <p:ph type="ftr" sz="quarter" idx="20"/>
          </p:nvPr>
        </p:nvSpPr>
        <p:spPr>
          <a:xfrm>
            <a:off x="866202" y="4859338"/>
            <a:ext cx="3572447" cy="117760"/>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vl6pPr algn="l">
              <a:defRPr>
                <a:solidFill>
                  <a:schemeClr val="bg1"/>
                </a:solidFill>
              </a:defRPr>
            </a:lvl6pPr>
            <a:lvl7pPr algn="l">
              <a:defRPr>
                <a:solidFill>
                  <a:schemeClr val="bg1"/>
                </a:solidFill>
              </a:defRPr>
            </a:lvl7pPr>
            <a:lvl8pPr algn="l">
              <a:defRPr>
                <a:solidFill>
                  <a:schemeClr val="bg1"/>
                </a:solidFill>
              </a:defRPr>
            </a:lvl8pPr>
            <a:lvl9pPr algn="l">
              <a:defRPr>
                <a:solidFill>
                  <a:schemeClr val="bg1"/>
                </a:solidFill>
              </a:defRPr>
            </a:lvl9pPr>
          </a:lstStyle>
          <a:p>
            <a:r>
              <a:rPr lang="en-US"/>
              <a:t>Member FINRA/SIPC</a:t>
            </a:r>
            <a:endParaRPr lang="en-US" dirty="0"/>
          </a:p>
        </p:txBody>
      </p:sp>
      <p:sp>
        <p:nvSpPr>
          <p:cNvPr id="7" name="Title 1">
            <a:extLst>
              <a:ext uri="{FF2B5EF4-FFF2-40B4-BE49-F238E27FC236}">
                <a16:creationId xmlns:a16="http://schemas.microsoft.com/office/drawing/2014/main" id="{009DF776-EB45-BBAB-E5AB-B728167BE78C}"/>
              </a:ext>
            </a:extLst>
          </p:cNvPr>
          <p:cNvSpPr>
            <a:spLocks noGrp="1"/>
          </p:cNvSpPr>
          <p:nvPr>
            <p:ph type="ctrTitle" hasCustomPrompt="1"/>
          </p:nvPr>
        </p:nvSpPr>
        <p:spPr>
          <a:xfrm>
            <a:off x="866203" y="1244600"/>
            <a:ext cx="3572447" cy="176656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cxnSp>
        <p:nvCxnSpPr>
          <p:cNvPr id="8" name="Straight Connector 7">
            <a:extLst>
              <a:ext uri="{FF2B5EF4-FFF2-40B4-BE49-F238E27FC236}">
                <a16:creationId xmlns:a16="http://schemas.microsoft.com/office/drawing/2014/main" id="{B9C5D326-0C23-F902-FFE2-96D020027FC8}"/>
              </a:ext>
            </a:extLst>
          </p:cNvPr>
          <p:cNvCxnSpPr>
            <a:cxnSpLocks/>
          </p:cNvCxnSpPr>
          <p:nvPr userDrawn="1"/>
        </p:nvCxnSpPr>
        <p:spPr>
          <a:xfrm>
            <a:off x="866203" y="3135688"/>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9" name="Text Placeholder 4">
            <a:extLst>
              <a:ext uri="{FF2B5EF4-FFF2-40B4-BE49-F238E27FC236}">
                <a16:creationId xmlns:a16="http://schemas.microsoft.com/office/drawing/2014/main" id="{6AE7D742-C76F-FC62-BC40-F2B917A409D6}"/>
              </a:ext>
            </a:extLst>
          </p:cNvPr>
          <p:cNvSpPr>
            <a:spLocks noGrp="1"/>
          </p:cNvSpPr>
          <p:nvPr>
            <p:ph type="body" sz="quarter" idx="21" hasCustomPrompt="1"/>
          </p:nvPr>
        </p:nvSpPr>
        <p:spPr>
          <a:xfrm>
            <a:off x="866203" y="3260210"/>
            <a:ext cx="3572448" cy="796936"/>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spTree>
    <p:extLst>
      <p:ext uri="{BB962C8B-B14F-4D97-AF65-F5344CB8AC3E}">
        <p14:creationId xmlns:p14="http://schemas.microsoft.com/office/powerpoint/2010/main" val="11013757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9AD64C-9D6F-9804-593B-6B619F6D116B}"/>
              </a:ext>
            </a:extLst>
          </p:cNvPr>
          <p:cNvSpPr/>
          <p:nvPr userDrawn="1"/>
        </p:nvSpPr>
        <p:spPr>
          <a:xfrm>
            <a:off x="3245224" y="584200"/>
            <a:ext cx="5438400" cy="411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457200" y="419100"/>
            <a:ext cx="2562225" cy="825500"/>
          </a:xfrm>
          <a:prstGeom prst="rect">
            <a:avLst/>
          </a:prstGeom>
        </p:spPr>
        <p:txBody>
          <a:bodyPr lIns="0" tIns="0" rIns="0" bIns="0" anchor="t" anchorCtr="0">
            <a:noAutofit/>
          </a:bodyPr>
          <a:lstStyle>
            <a:lvl1pPr>
              <a:defRPr sz="3200" b="0" i="0" cap="none" baseline="0">
                <a:solidFill>
                  <a:schemeClr val="accent5"/>
                </a:solidFill>
                <a:latin typeface="Georgia" panose="02040502050405020303" pitchFamily="18" charset="0"/>
                <a:cs typeface="Arial" panose="020B0604020202020204" pitchFamily="34" charset="0"/>
              </a:defRPr>
            </a:lvl1pPr>
          </a:lstStyle>
          <a:p>
            <a:r>
              <a:rPr lang="en-US" dirty="0"/>
              <a:t>Agenda title</a:t>
            </a:r>
          </a:p>
        </p:txBody>
      </p:sp>
      <p:sp>
        <p:nvSpPr>
          <p:cNvPr id="4" name="Text Placeholder 4">
            <a:extLst>
              <a:ext uri="{FF2B5EF4-FFF2-40B4-BE49-F238E27FC236}">
                <a16:creationId xmlns:a16="http://schemas.microsoft.com/office/drawing/2014/main" id="{AB7415E2-C121-BC54-074C-5D536A3C0FC7}"/>
              </a:ext>
            </a:extLst>
          </p:cNvPr>
          <p:cNvSpPr>
            <a:spLocks noGrp="1"/>
          </p:cNvSpPr>
          <p:nvPr>
            <p:ph type="body" sz="quarter" idx="14"/>
          </p:nvPr>
        </p:nvSpPr>
        <p:spPr>
          <a:xfrm>
            <a:off x="3290887" y="836613"/>
            <a:ext cx="5392737" cy="3862387"/>
          </a:xfrm>
          <a:prstGeom prst="rect">
            <a:avLst/>
          </a:prstGeom>
        </p:spPr>
        <p:txBody>
          <a:bodyPr lIns="457200" tIns="182880" rIns="457200" bIns="457200" numCol="1" spcCol="274320" anchor="t" anchorCtr="0"/>
          <a:lstStyle>
            <a:lvl1pPr marL="342900" indent="-342900">
              <a:lnSpc>
                <a:spcPct val="150000"/>
              </a:lnSpc>
              <a:buClr>
                <a:schemeClr val="accent6"/>
              </a:buClr>
              <a:buFont typeface="+mj-lt"/>
              <a:buAutoNum type="arabicPeriod"/>
              <a:defRPr sz="1400" b="0">
                <a:solidFill>
                  <a:schemeClr val="accent5"/>
                </a:solidFill>
              </a:defRPr>
            </a:lvl1pPr>
            <a:lvl2pPr marL="342900" indent="-342900">
              <a:lnSpc>
                <a:spcPct val="150000"/>
              </a:lnSpc>
              <a:buClr>
                <a:schemeClr val="accent6"/>
              </a:buClr>
              <a:buFont typeface="+mj-lt"/>
              <a:buAutoNum type="arabicPeriod"/>
              <a:defRPr sz="1400" b="0">
                <a:solidFill>
                  <a:schemeClr val="accent5"/>
                </a:solidFill>
              </a:defRPr>
            </a:lvl2pPr>
            <a:lvl3pPr marL="342900" indent="-342900">
              <a:lnSpc>
                <a:spcPct val="150000"/>
              </a:lnSpc>
              <a:buClr>
                <a:schemeClr val="accent6"/>
              </a:buClr>
              <a:buFont typeface="+mj-lt"/>
              <a:buAutoNum type="arabicPeriod"/>
              <a:defRPr sz="1400" b="0">
                <a:solidFill>
                  <a:schemeClr val="accent5"/>
                </a:solidFill>
              </a:defRPr>
            </a:lvl3pPr>
            <a:lvl4pPr marL="342900" indent="-342900">
              <a:lnSpc>
                <a:spcPct val="150000"/>
              </a:lnSpc>
              <a:buClr>
                <a:schemeClr val="accent6"/>
              </a:buClr>
              <a:buFont typeface="+mj-lt"/>
              <a:buAutoNum type="arabicPeriod"/>
              <a:defRPr sz="1400" b="0">
                <a:solidFill>
                  <a:schemeClr val="accent5"/>
                </a:solidFill>
              </a:defRPr>
            </a:lvl4pPr>
            <a:lvl5pPr marL="91440" indent="0">
              <a:buFontTx/>
              <a:buNone/>
              <a:defRPr b="1">
                <a:solidFill>
                  <a:schemeClr val="accent5"/>
                </a:solidFill>
              </a:defRPr>
            </a:lvl5pPr>
            <a:lvl6pPr marL="182880" indent="0">
              <a:buFontTx/>
              <a:buNone/>
              <a:defRPr b="1">
                <a:solidFill>
                  <a:schemeClr val="accent5"/>
                </a:solidFill>
              </a:defRPr>
            </a:lvl6pPr>
            <a:lvl7pPr marL="0" indent="0">
              <a:buFontTx/>
              <a:buNone/>
              <a:defRPr b="1">
                <a:solidFill>
                  <a:schemeClr val="accent5"/>
                </a:solidFill>
              </a:defRPr>
            </a:lvl7pPr>
            <a:lvl8pPr marL="137160" indent="0">
              <a:buFontTx/>
              <a:buNone/>
              <a:defRPr b="1">
                <a:solidFill>
                  <a:schemeClr val="accent5"/>
                </a:solidFill>
              </a:defRPr>
            </a:lvl8pPr>
            <a:lvl9pPr>
              <a:defRPr sz="1200">
                <a:solidFill>
                  <a:schemeClr val="accent5"/>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858B2BBD-B424-F567-6119-B080643256B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4845716"/>
            <a:ext cx="1054092" cy="132683"/>
          </a:xfrm>
          <a:prstGeom prst="rect">
            <a:avLst/>
          </a:prstGeom>
        </p:spPr>
      </p:pic>
      <p:sp>
        <p:nvSpPr>
          <p:cNvPr id="6" name="Footer Placeholder 5">
            <a:extLst>
              <a:ext uri="{FF2B5EF4-FFF2-40B4-BE49-F238E27FC236}">
                <a16:creationId xmlns:a16="http://schemas.microsoft.com/office/drawing/2014/main" id="{957DDA29-EAAE-F496-742B-268A8211ECE9}"/>
              </a:ext>
            </a:extLst>
          </p:cNvPr>
          <p:cNvSpPr>
            <a:spLocks noGrp="1"/>
          </p:cNvSpPr>
          <p:nvPr>
            <p:ph type="ftr" sz="quarter" idx="15"/>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Member FINRA/SIPC</a:t>
            </a:r>
            <a:endParaRPr lang="en-US" dirty="0"/>
          </a:p>
        </p:txBody>
      </p:sp>
      <p:sp>
        <p:nvSpPr>
          <p:cNvPr id="8" name="TextBox 7">
            <a:extLst>
              <a:ext uri="{FF2B5EF4-FFF2-40B4-BE49-F238E27FC236}">
                <a16:creationId xmlns:a16="http://schemas.microsoft.com/office/drawing/2014/main" id="{2B189C66-724E-9BA6-9DA7-9979312487E3}"/>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bg1"/>
                </a:solidFill>
                <a:latin typeface="Tenorite" pitchFamily="2" charset="0"/>
              </a:rPr>
              <a:pPr marL="0" indent="0" algn="r">
                <a:spcBef>
                  <a:spcPts val="0"/>
                </a:spcBef>
                <a:spcAft>
                  <a:spcPts val="600"/>
                </a:spcAft>
                <a:buFontTx/>
                <a:buNone/>
              </a:pPr>
              <a:t>‹#›</a:t>
            </a:fld>
            <a:endParaRPr lang="en-US" sz="600" b="0" i="0" dirty="0">
              <a:solidFill>
                <a:schemeClr val="bg1"/>
              </a:solidFill>
              <a:latin typeface="Tenorite" pitchFamily="2" charset="0"/>
            </a:endParaRPr>
          </a:p>
        </p:txBody>
      </p:sp>
      <p:sp>
        <p:nvSpPr>
          <p:cNvPr id="9" name="TextBox 8">
            <a:extLst>
              <a:ext uri="{FF2B5EF4-FFF2-40B4-BE49-F238E27FC236}">
                <a16:creationId xmlns:a16="http://schemas.microsoft.com/office/drawing/2014/main" id="{3F0D4F89-4D2B-6403-990D-1B67A117CA7E}"/>
              </a:ext>
            </a:extLst>
          </p:cNvPr>
          <p:cNvSpPr txBox="1"/>
          <p:nvPr userDrawn="1"/>
        </p:nvSpPr>
        <p:spPr>
          <a:xfrm>
            <a:off x="2136527" y="4825367"/>
            <a:ext cx="4572000" cy="246221"/>
          </a:xfrm>
          <a:prstGeom prst="rect">
            <a:avLst/>
          </a:prstGeom>
          <a:noFill/>
        </p:spPr>
        <p:txBody>
          <a:bodyPr wrap="square">
            <a:spAutoFit/>
          </a:bodyPr>
          <a:lstStyle/>
          <a:p>
            <a:pPr algn="ctr"/>
            <a:r>
              <a:rPr lang="en-US" sz="1000" dirty="0">
                <a:solidFill>
                  <a:schemeClr val="bg1"/>
                </a:solidFill>
              </a:rPr>
              <a:t>Aim for your Best Financial Life with a Plan</a:t>
            </a:r>
          </a:p>
        </p:txBody>
      </p:sp>
    </p:spTree>
    <p:extLst>
      <p:ext uri="{BB962C8B-B14F-4D97-AF65-F5344CB8AC3E}">
        <p14:creationId xmlns:p14="http://schemas.microsoft.com/office/powerpoint/2010/main" val="41305047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9" name="Content Placeholder 8">
            <a:extLst>
              <a:ext uri="{FF2B5EF4-FFF2-40B4-BE49-F238E27FC236}">
                <a16:creationId xmlns:a16="http://schemas.microsoft.com/office/drawing/2014/main" id="{A321297B-AC8A-917E-8B8D-0D2F244EFA8E}"/>
              </a:ext>
            </a:extLst>
          </p:cNvPr>
          <p:cNvSpPr>
            <a:spLocks noGrp="1"/>
          </p:cNvSpPr>
          <p:nvPr>
            <p:ph sz="quarter" idx="14"/>
          </p:nvPr>
        </p:nvSpPr>
        <p:spPr>
          <a:xfrm>
            <a:off x="457200" y="836613"/>
            <a:ext cx="8226425" cy="3862387"/>
          </a:xfrm>
        </p:spPr>
        <p:txBody>
          <a:bodyPr/>
          <a:lstStyle>
            <a:lvl1pPr marL="0" indent="0">
              <a:buClr>
                <a:srgbClr val="BE5500"/>
              </a:buClr>
              <a:buFont typeface="Wingdings" panose="05000000000000000000" pitchFamily="2" charset="2"/>
              <a:buNone/>
              <a:defRPr>
                <a:solidFill>
                  <a:srgbClr val="06163A"/>
                </a:solidFill>
              </a:defRPr>
            </a:lvl1pPr>
            <a:lvl2pPr marL="285750" indent="-285750">
              <a:buClr>
                <a:srgbClr val="BE5500"/>
              </a:buClr>
              <a:buFont typeface="Wingdings" panose="05000000000000000000" pitchFamily="2" charset="2"/>
              <a:buChar char="§"/>
              <a:defRPr>
                <a:solidFill>
                  <a:srgbClr val="06163A"/>
                </a:solidFill>
              </a:defRPr>
            </a:lvl2pPr>
            <a:lvl3pPr marL="171450" indent="-171450">
              <a:buClr>
                <a:srgbClr val="BE5500"/>
              </a:buClr>
              <a:buFont typeface="Wingdings" panose="05000000000000000000" pitchFamily="2" charset="2"/>
              <a:buChar char="§"/>
              <a:defRPr>
                <a:solidFill>
                  <a:srgbClr val="06163A"/>
                </a:solidFill>
              </a:defRPr>
            </a:lvl3pPr>
            <a:lvl4pPr marL="91440" indent="-91440">
              <a:buClr>
                <a:srgbClr val="BE5500"/>
              </a:buClr>
              <a:buFont typeface="Wingdings" panose="05000000000000000000" pitchFamily="2" charset="2"/>
              <a:buChar char="§"/>
              <a:defRPr>
                <a:solidFill>
                  <a:srgbClr val="06163A"/>
                </a:solidFill>
              </a:defRPr>
            </a:lvl4pPr>
            <a:lvl5pPr marL="182880" indent="-91440">
              <a:buClr>
                <a:srgbClr val="BE5500"/>
              </a:buClr>
              <a:buFont typeface="Wingdings" panose="05000000000000000000" pitchFamily="2" charset="2"/>
              <a:buChar char="§"/>
              <a:defRPr>
                <a:solidFill>
                  <a:srgbClr val="06163A"/>
                </a:solidFill>
              </a:defRPr>
            </a:lvl5pPr>
            <a:lvl6pPr marL="274320" indent="-91440">
              <a:buFont typeface="Wingdings" panose="05000000000000000000" pitchFamily="2" charset="2"/>
              <a:buChar char="§"/>
              <a:defRPr/>
            </a:lvl6pPr>
          </a:lstStyle>
          <a:p>
            <a:pPr lvl="0"/>
            <a:r>
              <a:rPr lang="en-US" dirty="0"/>
              <a:t>Click to edit Master text styles</a:t>
            </a:r>
          </a:p>
          <a:p>
            <a:pPr lvl="1"/>
            <a:r>
              <a:rPr lang="en-US" dirty="0"/>
              <a:t>Second level</a:t>
            </a:r>
          </a:p>
          <a:p>
            <a:pPr lvl="5"/>
            <a:r>
              <a:rPr lang="en-US" dirty="0"/>
              <a:t>Third level</a:t>
            </a:r>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F73EF214-E2DE-EAF9-B02F-3C644802BA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2" name="Title 1">
            <a:extLst>
              <a:ext uri="{FF2B5EF4-FFF2-40B4-BE49-F238E27FC236}">
                <a16:creationId xmlns:a16="http://schemas.microsoft.com/office/drawing/2014/main" id="{52205266-1898-B1D6-270D-9FAB0E7F7D5D}"/>
              </a:ext>
            </a:extLst>
          </p:cNvPr>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003B9C8E-A2EA-877F-B23C-361CC7D82BCB}"/>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126789159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 w/ sub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9" name="Content Placeholder 8">
            <a:extLst>
              <a:ext uri="{FF2B5EF4-FFF2-40B4-BE49-F238E27FC236}">
                <a16:creationId xmlns:a16="http://schemas.microsoft.com/office/drawing/2014/main" id="{A321297B-AC8A-917E-8B8D-0D2F244EFA8E}"/>
              </a:ext>
            </a:extLst>
          </p:cNvPr>
          <p:cNvSpPr>
            <a:spLocks noGrp="1"/>
          </p:cNvSpPr>
          <p:nvPr>
            <p:ph sz="quarter" idx="14"/>
          </p:nvPr>
        </p:nvSpPr>
        <p:spPr>
          <a:xfrm>
            <a:off x="457200" y="1244600"/>
            <a:ext cx="82264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12" name="Text Placeholder 6">
            <a:extLst>
              <a:ext uri="{FF2B5EF4-FFF2-40B4-BE49-F238E27FC236}">
                <a16:creationId xmlns:a16="http://schemas.microsoft.com/office/drawing/2014/main" id="{770507B7-5175-DD00-9205-89EF997C861F}"/>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8C6DEAFB-BFC4-F665-2E8F-3813A478994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8" name="Title 7">
            <a:extLst>
              <a:ext uri="{FF2B5EF4-FFF2-40B4-BE49-F238E27FC236}">
                <a16:creationId xmlns:a16="http://schemas.microsoft.com/office/drawing/2014/main" id="{C8417D01-E1D2-B919-4942-8022799C196F}"/>
              </a:ext>
            </a:extLst>
          </p:cNvPr>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E645DC3B-4BAE-63EC-35F8-F69309D9CF3B}"/>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37794269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A321297B-AC8A-917E-8B8D-0D2F244EFA8E}"/>
              </a:ext>
            </a:extLst>
          </p:cNvPr>
          <p:cNvSpPr>
            <a:spLocks noGrp="1"/>
          </p:cNvSpPr>
          <p:nvPr>
            <p:ph sz="quarter" idx="14"/>
          </p:nvPr>
        </p:nvSpPr>
        <p:spPr>
          <a:xfrm>
            <a:off x="457201" y="836612"/>
            <a:ext cx="3981450" cy="3862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2" name="Content Placeholder 8">
            <a:extLst>
              <a:ext uri="{FF2B5EF4-FFF2-40B4-BE49-F238E27FC236}">
                <a16:creationId xmlns:a16="http://schemas.microsoft.com/office/drawing/2014/main" id="{06AB61CD-234B-CF07-28F0-1B51E9C91998}"/>
              </a:ext>
            </a:extLst>
          </p:cNvPr>
          <p:cNvSpPr>
            <a:spLocks noGrp="1"/>
          </p:cNvSpPr>
          <p:nvPr>
            <p:ph sz="quarter" idx="15"/>
          </p:nvPr>
        </p:nvSpPr>
        <p:spPr>
          <a:xfrm>
            <a:off x="4705350" y="836612"/>
            <a:ext cx="3978274" cy="3862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9E9E1B46-84A5-9D27-CD03-E32A5308B1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5" name="TextBox 4">
            <a:extLst>
              <a:ext uri="{FF2B5EF4-FFF2-40B4-BE49-F238E27FC236}">
                <a16:creationId xmlns:a16="http://schemas.microsoft.com/office/drawing/2014/main" id="{3274ED07-4AC1-CE78-E8C3-91C918EB65FF}"/>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158549847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 w/ sub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A321297B-AC8A-917E-8B8D-0D2F244EFA8E}"/>
              </a:ext>
            </a:extLst>
          </p:cNvPr>
          <p:cNvSpPr>
            <a:spLocks noGrp="1"/>
          </p:cNvSpPr>
          <p:nvPr>
            <p:ph sz="quarter" idx="14"/>
          </p:nvPr>
        </p:nvSpPr>
        <p:spPr>
          <a:xfrm>
            <a:off x="457201" y="1244601"/>
            <a:ext cx="3981450"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2" name="Content Placeholder 8">
            <a:extLst>
              <a:ext uri="{FF2B5EF4-FFF2-40B4-BE49-F238E27FC236}">
                <a16:creationId xmlns:a16="http://schemas.microsoft.com/office/drawing/2014/main" id="{06AB61CD-234B-CF07-28F0-1B51E9C91998}"/>
              </a:ext>
            </a:extLst>
          </p:cNvPr>
          <p:cNvSpPr>
            <a:spLocks noGrp="1"/>
          </p:cNvSpPr>
          <p:nvPr>
            <p:ph sz="quarter" idx="15"/>
          </p:nvPr>
        </p:nvSpPr>
        <p:spPr>
          <a:xfrm>
            <a:off x="4705350" y="1244601"/>
            <a:ext cx="3978274"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78951B9B-87E2-7AFA-29A2-B73DC2302D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8" name="Text Placeholder 6">
            <a:extLst>
              <a:ext uri="{FF2B5EF4-FFF2-40B4-BE49-F238E27FC236}">
                <a16:creationId xmlns:a16="http://schemas.microsoft.com/office/drawing/2014/main" id="{77E340DD-B13B-5E2D-38CD-1CD5755987E0}"/>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5" name="TextBox 4">
            <a:extLst>
              <a:ext uri="{FF2B5EF4-FFF2-40B4-BE49-F238E27FC236}">
                <a16:creationId xmlns:a16="http://schemas.microsoft.com/office/drawing/2014/main" id="{6F53226C-324C-EED9-165E-AB7CC543FCA3}"/>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407334550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 content callout">
    <p:bg>
      <p:bgPr>
        <a:solidFill>
          <a:schemeClr val="bg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2" name="Content Placeholder 8">
            <a:extLst>
              <a:ext uri="{FF2B5EF4-FFF2-40B4-BE49-F238E27FC236}">
                <a16:creationId xmlns:a16="http://schemas.microsoft.com/office/drawing/2014/main" id="{06AB61CD-234B-CF07-28F0-1B51E9C91998}"/>
              </a:ext>
            </a:extLst>
          </p:cNvPr>
          <p:cNvSpPr>
            <a:spLocks noGrp="1"/>
          </p:cNvSpPr>
          <p:nvPr>
            <p:ph sz="quarter" idx="15"/>
          </p:nvPr>
        </p:nvSpPr>
        <p:spPr>
          <a:xfrm>
            <a:off x="4705350" y="1244601"/>
            <a:ext cx="3978274"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E67E93A-3308-2D60-D4A1-DC64079A6A63}"/>
              </a:ext>
            </a:extLst>
          </p:cNvPr>
          <p:cNvSpPr>
            <a:spLocks noGrp="1"/>
          </p:cNvSpPr>
          <p:nvPr>
            <p:ph type="body" sz="quarter" idx="16"/>
          </p:nvPr>
        </p:nvSpPr>
        <p:spPr>
          <a:xfrm>
            <a:off x="457200" y="1244601"/>
            <a:ext cx="39814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E56138CD-CC4A-8ACB-5943-50AD71EDE708}"/>
              </a:ext>
            </a:extLst>
          </p:cNvPr>
          <p:cNvSpPr>
            <a:spLocks noGrp="1"/>
          </p:cNvSpPr>
          <p:nvPr>
            <p:ph type="body" sz="quarter" idx="17"/>
          </p:nvPr>
        </p:nvSpPr>
        <p:spPr>
          <a:xfrm>
            <a:off x="457200" y="3859213"/>
            <a:ext cx="3981450" cy="839787"/>
          </a:xfrm>
          <a:blipFill>
            <a:blip r:embed="rId2" cstate="screen">
              <a:extLst>
                <a:ext uri="{28A0092B-C50C-407E-A947-70E740481C1C}">
                  <a14:useLocalDpi xmlns:a14="http://schemas.microsoft.com/office/drawing/2010/main"/>
                </a:ext>
              </a:extLst>
            </a:blip>
            <a:stretch>
              <a:fillRect/>
            </a:stretch>
          </a:blipFill>
        </p:spPr>
        <p:txBody>
          <a:bodyPr lIns="182880" rIns="182880" anchor="ctr" anchorCtr="0"/>
          <a:lstStyle>
            <a:lvl1pPr>
              <a:defRPr sz="1200" b="1">
                <a:solidFill>
                  <a:schemeClr val="accent5"/>
                </a:solidFill>
              </a:defRPr>
            </a:lvl1pPr>
            <a:lvl2pPr>
              <a:defRPr sz="1200" b="1">
                <a:solidFill>
                  <a:schemeClr val="accent5"/>
                </a:solidFill>
              </a:defRPr>
            </a:lvl2pPr>
            <a:lvl3pPr>
              <a:defRPr sz="1200" b="1">
                <a:solidFill>
                  <a:schemeClr val="accent5"/>
                </a:solidFill>
              </a:defRPr>
            </a:lvl3pPr>
            <a:lvl4pPr>
              <a:defRPr sz="1200" b="1">
                <a:solidFill>
                  <a:schemeClr val="accent5"/>
                </a:solidFill>
              </a:defRPr>
            </a:lvl4pPr>
            <a:lvl5pPr>
              <a:defRPr sz="1200" b="1">
                <a:solidFill>
                  <a:schemeClr val="accent5"/>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E4C4B06A-3AEB-FE08-E314-DC304D534F3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9" name="Text Placeholder 6">
            <a:extLst>
              <a:ext uri="{FF2B5EF4-FFF2-40B4-BE49-F238E27FC236}">
                <a16:creationId xmlns:a16="http://schemas.microsoft.com/office/drawing/2014/main" id="{424EBCCD-6B74-3F0F-F616-E36FDE5F3348}"/>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8" name="TextBox 7">
            <a:extLst>
              <a:ext uri="{FF2B5EF4-FFF2-40B4-BE49-F238E27FC236}">
                <a16:creationId xmlns:a16="http://schemas.microsoft.com/office/drawing/2014/main" id="{F8E18832-A4C6-D0D4-BE60-2F5D70A077CB}"/>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32654730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A321297B-AC8A-917E-8B8D-0D2F244EFA8E}"/>
              </a:ext>
            </a:extLst>
          </p:cNvPr>
          <p:cNvSpPr>
            <a:spLocks noGrp="1"/>
          </p:cNvSpPr>
          <p:nvPr>
            <p:ph sz="quarter" idx="14"/>
          </p:nvPr>
        </p:nvSpPr>
        <p:spPr>
          <a:xfrm>
            <a:off x="457201" y="836614"/>
            <a:ext cx="2562224" cy="386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2" name="Content Placeholder 8">
            <a:extLst>
              <a:ext uri="{FF2B5EF4-FFF2-40B4-BE49-F238E27FC236}">
                <a16:creationId xmlns:a16="http://schemas.microsoft.com/office/drawing/2014/main" id="{06AB61CD-234B-CF07-28F0-1B51E9C91998}"/>
              </a:ext>
            </a:extLst>
          </p:cNvPr>
          <p:cNvSpPr>
            <a:spLocks noGrp="1"/>
          </p:cNvSpPr>
          <p:nvPr>
            <p:ph sz="quarter" idx="15"/>
          </p:nvPr>
        </p:nvSpPr>
        <p:spPr>
          <a:xfrm>
            <a:off x="6124574" y="836614"/>
            <a:ext cx="2559049" cy="386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8">
            <a:extLst>
              <a:ext uri="{FF2B5EF4-FFF2-40B4-BE49-F238E27FC236}">
                <a16:creationId xmlns:a16="http://schemas.microsoft.com/office/drawing/2014/main" id="{BAB2F909-33B4-6C83-7E13-3FFD20B6252C}"/>
              </a:ext>
            </a:extLst>
          </p:cNvPr>
          <p:cNvSpPr>
            <a:spLocks noGrp="1"/>
          </p:cNvSpPr>
          <p:nvPr>
            <p:ph sz="quarter" idx="16"/>
          </p:nvPr>
        </p:nvSpPr>
        <p:spPr>
          <a:xfrm>
            <a:off x="3294064" y="836614"/>
            <a:ext cx="2559049" cy="386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640C741-8885-C595-B853-D94812C9CE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8" name="TextBox 7">
            <a:extLst>
              <a:ext uri="{FF2B5EF4-FFF2-40B4-BE49-F238E27FC236}">
                <a16:creationId xmlns:a16="http://schemas.microsoft.com/office/drawing/2014/main" id="{6D7578DD-6DC9-5EC6-07D1-8A5CB424CFB2}"/>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261587374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 w/ sub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A321297B-AC8A-917E-8B8D-0D2F244EFA8E}"/>
              </a:ext>
            </a:extLst>
          </p:cNvPr>
          <p:cNvSpPr>
            <a:spLocks noGrp="1"/>
          </p:cNvSpPr>
          <p:nvPr>
            <p:ph sz="quarter" idx="14"/>
          </p:nvPr>
        </p:nvSpPr>
        <p:spPr>
          <a:xfrm>
            <a:off x="457201" y="1244601"/>
            <a:ext cx="2562224"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2" name="Content Placeholder 8">
            <a:extLst>
              <a:ext uri="{FF2B5EF4-FFF2-40B4-BE49-F238E27FC236}">
                <a16:creationId xmlns:a16="http://schemas.microsoft.com/office/drawing/2014/main" id="{06AB61CD-234B-CF07-28F0-1B51E9C91998}"/>
              </a:ext>
            </a:extLst>
          </p:cNvPr>
          <p:cNvSpPr>
            <a:spLocks noGrp="1"/>
          </p:cNvSpPr>
          <p:nvPr>
            <p:ph sz="quarter" idx="15"/>
          </p:nvPr>
        </p:nvSpPr>
        <p:spPr>
          <a:xfrm>
            <a:off x="6124574" y="1244601"/>
            <a:ext cx="2559049"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BAB2F909-33B4-6C83-7E13-3FFD20B6252C}"/>
              </a:ext>
            </a:extLst>
          </p:cNvPr>
          <p:cNvSpPr>
            <a:spLocks noGrp="1"/>
          </p:cNvSpPr>
          <p:nvPr>
            <p:ph sz="quarter" idx="16"/>
          </p:nvPr>
        </p:nvSpPr>
        <p:spPr>
          <a:xfrm>
            <a:off x="3294064" y="1244601"/>
            <a:ext cx="2559049"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68EE1E0-D2FD-B5B7-0A37-740F5F84CA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11" name="Text Placeholder 6">
            <a:extLst>
              <a:ext uri="{FF2B5EF4-FFF2-40B4-BE49-F238E27FC236}">
                <a16:creationId xmlns:a16="http://schemas.microsoft.com/office/drawing/2014/main" id="{B41ACCBF-513C-86F5-7250-482CD84FA45D}"/>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8" name="TextBox 7">
            <a:extLst>
              <a:ext uri="{FF2B5EF4-FFF2-40B4-BE49-F238E27FC236}">
                <a16:creationId xmlns:a16="http://schemas.microsoft.com/office/drawing/2014/main" id="{3885B87A-0881-62F8-4C73-78FBA6F18E23}"/>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01835833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 fill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14" name="Text Placeholder 13">
            <a:extLst>
              <a:ext uri="{FF2B5EF4-FFF2-40B4-BE49-F238E27FC236}">
                <a16:creationId xmlns:a16="http://schemas.microsoft.com/office/drawing/2014/main" id="{A65ACA1E-5D9C-4F6B-EB9C-E4765589B0E0}"/>
              </a:ext>
            </a:extLst>
          </p:cNvPr>
          <p:cNvSpPr>
            <a:spLocks noGrp="1"/>
          </p:cNvSpPr>
          <p:nvPr>
            <p:ph type="body" sz="quarter" idx="14"/>
          </p:nvPr>
        </p:nvSpPr>
        <p:spPr>
          <a:xfrm>
            <a:off x="457200" y="842697"/>
            <a:ext cx="2562225" cy="3856303"/>
          </a:xfrm>
          <a:blipFill>
            <a:blip r:embed="rId2" cstate="screen">
              <a:extLst>
                <a:ext uri="{28A0092B-C50C-407E-A947-70E740481C1C}">
                  <a14:useLocalDpi xmlns:a14="http://schemas.microsoft.com/office/drawing/2010/main"/>
                </a:ext>
              </a:extLst>
            </a:blip>
            <a:stretch>
              <a:fillRect/>
            </a:stretch>
          </a:blipFill>
        </p:spPr>
        <p:txBody>
          <a:bodyPr lIns="228600" tIns="1097280" r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3DFB8298-A634-778B-ED36-87DC55A588EC}"/>
              </a:ext>
            </a:extLst>
          </p:cNvPr>
          <p:cNvSpPr>
            <a:spLocks noGrp="1"/>
          </p:cNvSpPr>
          <p:nvPr>
            <p:ph type="pic" sz="quarter" idx="15" hasCustomPrompt="1"/>
          </p:nvPr>
        </p:nvSpPr>
        <p:spPr>
          <a:xfrm>
            <a:off x="710671" y="1214172"/>
            <a:ext cx="620712" cy="620712"/>
          </a:xfrm>
        </p:spPr>
        <p:txBody>
          <a:bodyPr/>
          <a:lstStyle>
            <a:lvl1pPr algn="ctr">
              <a:defRPr/>
            </a:lvl1pPr>
          </a:lstStyle>
          <a:p>
            <a:r>
              <a:rPr lang="en-US" dirty="0"/>
              <a:t>icon</a:t>
            </a:r>
          </a:p>
        </p:txBody>
      </p:sp>
      <p:sp>
        <p:nvSpPr>
          <p:cNvPr id="17" name="Text Placeholder 13">
            <a:extLst>
              <a:ext uri="{FF2B5EF4-FFF2-40B4-BE49-F238E27FC236}">
                <a16:creationId xmlns:a16="http://schemas.microsoft.com/office/drawing/2014/main" id="{D81A6B26-EE9F-6E33-D123-BC72D729621A}"/>
              </a:ext>
            </a:extLst>
          </p:cNvPr>
          <p:cNvSpPr>
            <a:spLocks noGrp="1"/>
          </p:cNvSpPr>
          <p:nvPr>
            <p:ph type="body" sz="quarter" idx="16"/>
          </p:nvPr>
        </p:nvSpPr>
        <p:spPr>
          <a:xfrm>
            <a:off x="3290888" y="842697"/>
            <a:ext cx="2562225" cy="3856303"/>
          </a:xfrm>
          <a:blipFill>
            <a:blip r:embed="rId2" cstate="screen">
              <a:extLst>
                <a:ext uri="{28A0092B-C50C-407E-A947-70E740481C1C}">
                  <a14:useLocalDpi xmlns:a14="http://schemas.microsoft.com/office/drawing/2010/main"/>
                </a:ext>
              </a:extLst>
            </a:blip>
            <a:stretch>
              <a:fillRect/>
            </a:stretch>
          </a:blipFill>
        </p:spPr>
        <p:txBody>
          <a:bodyPr lIns="228600" tIns="1097280" r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5">
            <a:extLst>
              <a:ext uri="{FF2B5EF4-FFF2-40B4-BE49-F238E27FC236}">
                <a16:creationId xmlns:a16="http://schemas.microsoft.com/office/drawing/2014/main" id="{6057C7F5-2225-5761-931C-57E141142CD9}"/>
              </a:ext>
            </a:extLst>
          </p:cNvPr>
          <p:cNvSpPr>
            <a:spLocks noGrp="1"/>
          </p:cNvSpPr>
          <p:nvPr>
            <p:ph type="pic" sz="quarter" idx="17" hasCustomPrompt="1"/>
          </p:nvPr>
        </p:nvSpPr>
        <p:spPr>
          <a:xfrm>
            <a:off x="3544359" y="1214172"/>
            <a:ext cx="620712" cy="620712"/>
          </a:xfrm>
        </p:spPr>
        <p:txBody>
          <a:bodyPr/>
          <a:lstStyle>
            <a:lvl1pPr algn="ctr">
              <a:defRPr/>
            </a:lvl1pPr>
          </a:lstStyle>
          <a:p>
            <a:r>
              <a:rPr lang="en-US" dirty="0"/>
              <a:t>icon</a:t>
            </a:r>
          </a:p>
        </p:txBody>
      </p:sp>
      <p:sp>
        <p:nvSpPr>
          <p:cNvPr id="19" name="Text Placeholder 13">
            <a:extLst>
              <a:ext uri="{FF2B5EF4-FFF2-40B4-BE49-F238E27FC236}">
                <a16:creationId xmlns:a16="http://schemas.microsoft.com/office/drawing/2014/main" id="{C63E35DC-A9C2-295E-FA51-63228B0A2AAA}"/>
              </a:ext>
            </a:extLst>
          </p:cNvPr>
          <p:cNvSpPr>
            <a:spLocks noGrp="1"/>
          </p:cNvSpPr>
          <p:nvPr>
            <p:ph type="body" sz="quarter" idx="18"/>
          </p:nvPr>
        </p:nvSpPr>
        <p:spPr>
          <a:xfrm>
            <a:off x="6124575" y="842697"/>
            <a:ext cx="2562225" cy="3856303"/>
          </a:xfrm>
          <a:blipFill>
            <a:blip r:embed="rId2" cstate="screen">
              <a:extLst>
                <a:ext uri="{28A0092B-C50C-407E-A947-70E740481C1C}">
                  <a14:useLocalDpi xmlns:a14="http://schemas.microsoft.com/office/drawing/2010/main"/>
                </a:ext>
              </a:extLst>
            </a:blip>
            <a:stretch>
              <a:fillRect/>
            </a:stretch>
          </a:blipFill>
        </p:spPr>
        <p:txBody>
          <a:bodyPr lIns="228600" tIns="1097280" r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5">
            <a:extLst>
              <a:ext uri="{FF2B5EF4-FFF2-40B4-BE49-F238E27FC236}">
                <a16:creationId xmlns:a16="http://schemas.microsoft.com/office/drawing/2014/main" id="{971544E0-A4A9-4EC3-D6C2-33FAA3B0EF50}"/>
              </a:ext>
            </a:extLst>
          </p:cNvPr>
          <p:cNvSpPr>
            <a:spLocks noGrp="1"/>
          </p:cNvSpPr>
          <p:nvPr>
            <p:ph type="pic" sz="quarter" idx="19" hasCustomPrompt="1"/>
          </p:nvPr>
        </p:nvSpPr>
        <p:spPr>
          <a:xfrm>
            <a:off x="6378046" y="1214172"/>
            <a:ext cx="620712" cy="620712"/>
          </a:xfrm>
        </p:spPr>
        <p:txBody>
          <a:bodyPr/>
          <a:lstStyle>
            <a:lvl1pPr algn="ctr">
              <a:defRPr/>
            </a:lvl1pPr>
          </a:lstStyle>
          <a:p>
            <a:r>
              <a:rPr lang="en-US" dirty="0"/>
              <a:t>icon</a:t>
            </a:r>
          </a:p>
        </p:txBody>
      </p:sp>
      <p:pic>
        <p:nvPicPr>
          <p:cNvPr id="2" name="Picture 1">
            <a:extLst>
              <a:ext uri="{FF2B5EF4-FFF2-40B4-BE49-F238E27FC236}">
                <a16:creationId xmlns:a16="http://schemas.microsoft.com/office/drawing/2014/main" id="{2DF9A166-E0EB-674C-FDBF-D1C0EE7BAAD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3" name="TextBox 2">
            <a:extLst>
              <a:ext uri="{FF2B5EF4-FFF2-40B4-BE49-F238E27FC236}">
                <a16:creationId xmlns:a16="http://schemas.microsoft.com/office/drawing/2014/main" id="{548328F1-1206-505B-980C-EBCFC14211CC}"/>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59209819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866203" y="1244599"/>
            <a:ext cx="3572447" cy="136112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sp>
        <p:nvSpPr>
          <p:cNvPr id="4" name="Text Placeholder 4">
            <a:extLst>
              <a:ext uri="{FF2B5EF4-FFF2-40B4-BE49-F238E27FC236}">
                <a16:creationId xmlns:a16="http://schemas.microsoft.com/office/drawing/2014/main" id="{AB7415E2-C121-BC54-074C-5D536A3C0FC7}"/>
              </a:ext>
            </a:extLst>
          </p:cNvPr>
          <p:cNvSpPr>
            <a:spLocks noGrp="1"/>
          </p:cNvSpPr>
          <p:nvPr>
            <p:ph type="body" sz="quarter" idx="14" hasCustomPrompt="1"/>
          </p:nvPr>
        </p:nvSpPr>
        <p:spPr>
          <a:xfrm>
            <a:off x="866203" y="2854768"/>
            <a:ext cx="3572447" cy="1198755"/>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866203" y="273024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A0BDDE22-2BAB-EF1F-B8AF-4D1E4816351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7" name="Footer Placeholder 2">
            <a:extLst>
              <a:ext uri="{FF2B5EF4-FFF2-40B4-BE49-F238E27FC236}">
                <a16:creationId xmlns:a16="http://schemas.microsoft.com/office/drawing/2014/main" id="{D38CBEC2-22E3-5F34-8B45-EBF71BA3861A}"/>
              </a:ext>
            </a:extLst>
          </p:cNvPr>
          <p:cNvSpPr>
            <a:spLocks noGrp="1"/>
          </p:cNvSpPr>
          <p:nvPr>
            <p:ph type="ftr" sz="quarter" idx="19"/>
          </p:nvPr>
        </p:nvSpPr>
        <p:spPr>
          <a:xfrm>
            <a:off x="866203" y="4859338"/>
            <a:ext cx="3572446" cy="117760"/>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vl6pPr algn="l">
              <a:defRPr>
                <a:solidFill>
                  <a:schemeClr val="bg1"/>
                </a:solidFill>
              </a:defRPr>
            </a:lvl6pPr>
            <a:lvl7pPr algn="l">
              <a:defRPr>
                <a:solidFill>
                  <a:schemeClr val="bg1"/>
                </a:solidFill>
              </a:defRPr>
            </a:lvl7pPr>
            <a:lvl8pPr algn="l">
              <a:defRPr>
                <a:solidFill>
                  <a:schemeClr val="bg1"/>
                </a:solidFill>
              </a:defRPr>
            </a:lvl8pPr>
            <a:lvl9pPr algn="l">
              <a:defRPr>
                <a:solidFill>
                  <a:schemeClr val="bg1"/>
                </a:solidFill>
              </a:defRPr>
            </a:lvl9pPr>
          </a:lstStyle>
          <a:p>
            <a:r>
              <a:rPr lang="en-US"/>
              <a:t>Member FINRA/SIPC</a:t>
            </a:r>
            <a:endParaRPr lang="en-US" dirty="0"/>
          </a:p>
        </p:txBody>
      </p:sp>
    </p:spTree>
    <p:extLst>
      <p:ext uri="{BB962C8B-B14F-4D97-AF65-F5344CB8AC3E}">
        <p14:creationId xmlns:p14="http://schemas.microsoft.com/office/powerpoint/2010/main" val="219451665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fill content w/ sub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2DF9A166-E0EB-674C-FDBF-D1C0EE7BAA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8" name="Text Placeholder 13">
            <a:extLst>
              <a:ext uri="{FF2B5EF4-FFF2-40B4-BE49-F238E27FC236}">
                <a16:creationId xmlns:a16="http://schemas.microsoft.com/office/drawing/2014/main" id="{9AF38BF3-B179-B476-CE1C-9081C87C95A0}"/>
              </a:ext>
            </a:extLst>
          </p:cNvPr>
          <p:cNvSpPr>
            <a:spLocks noGrp="1"/>
          </p:cNvSpPr>
          <p:nvPr>
            <p:ph type="body" sz="quarter" idx="14"/>
          </p:nvPr>
        </p:nvSpPr>
        <p:spPr>
          <a:xfrm>
            <a:off x="457200" y="1240894"/>
            <a:ext cx="2562225" cy="3458106"/>
          </a:xfrm>
          <a:blipFill>
            <a:blip r:embed="rId3" cstate="screen">
              <a:extLst>
                <a:ext uri="{28A0092B-C50C-407E-A947-70E740481C1C}">
                  <a14:useLocalDpi xmlns:a14="http://schemas.microsoft.com/office/drawing/2010/main"/>
                </a:ext>
              </a:extLst>
            </a:blip>
            <a:stretch>
              <a:fillRect/>
            </a:stretch>
          </a:blipFill>
        </p:spPr>
        <p:txBody>
          <a:bodyPr lIns="228600" tIns="1097280" r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5">
            <a:extLst>
              <a:ext uri="{FF2B5EF4-FFF2-40B4-BE49-F238E27FC236}">
                <a16:creationId xmlns:a16="http://schemas.microsoft.com/office/drawing/2014/main" id="{E2FD4FA7-0405-31BB-DF70-3CF2DAFE9EC7}"/>
              </a:ext>
            </a:extLst>
          </p:cNvPr>
          <p:cNvSpPr>
            <a:spLocks noGrp="1"/>
          </p:cNvSpPr>
          <p:nvPr>
            <p:ph type="pic" sz="quarter" idx="15" hasCustomPrompt="1"/>
          </p:nvPr>
        </p:nvSpPr>
        <p:spPr>
          <a:xfrm>
            <a:off x="710671" y="1612369"/>
            <a:ext cx="620712" cy="620712"/>
          </a:xfrm>
        </p:spPr>
        <p:txBody>
          <a:bodyPr/>
          <a:lstStyle>
            <a:lvl1pPr algn="ctr">
              <a:defRPr/>
            </a:lvl1pPr>
          </a:lstStyle>
          <a:p>
            <a:r>
              <a:rPr lang="en-US" dirty="0"/>
              <a:t>icon</a:t>
            </a:r>
          </a:p>
        </p:txBody>
      </p:sp>
      <p:sp>
        <p:nvSpPr>
          <p:cNvPr id="11" name="Text Placeholder 13">
            <a:extLst>
              <a:ext uri="{FF2B5EF4-FFF2-40B4-BE49-F238E27FC236}">
                <a16:creationId xmlns:a16="http://schemas.microsoft.com/office/drawing/2014/main" id="{5E254B0B-D353-A0AF-ACCD-93E358A2D00E}"/>
              </a:ext>
            </a:extLst>
          </p:cNvPr>
          <p:cNvSpPr>
            <a:spLocks noGrp="1"/>
          </p:cNvSpPr>
          <p:nvPr>
            <p:ph type="body" sz="quarter" idx="16"/>
          </p:nvPr>
        </p:nvSpPr>
        <p:spPr>
          <a:xfrm>
            <a:off x="3290888" y="1240894"/>
            <a:ext cx="2562225" cy="3458106"/>
          </a:xfrm>
          <a:blipFill>
            <a:blip r:embed="rId3" cstate="screen">
              <a:extLst>
                <a:ext uri="{28A0092B-C50C-407E-A947-70E740481C1C}">
                  <a14:useLocalDpi xmlns:a14="http://schemas.microsoft.com/office/drawing/2010/main"/>
                </a:ext>
              </a:extLst>
            </a:blip>
            <a:stretch>
              <a:fillRect/>
            </a:stretch>
          </a:blipFill>
        </p:spPr>
        <p:txBody>
          <a:bodyPr lIns="228600" tIns="1097280" r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5">
            <a:extLst>
              <a:ext uri="{FF2B5EF4-FFF2-40B4-BE49-F238E27FC236}">
                <a16:creationId xmlns:a16="http://schemas.microsoft.com/office/drawing/2014/main" id="{31E13D70-6BBC-A3D5-14BA-764B19982B5B}"/>
              </a:ext>
            </a:extLst>
          </p:cNvPr>
          <p:cNvSpPr>
            <a:spLocks noGrp="1"/>
          </p:cNvSpPr>
          <p:nvPr>
            <p:ph type="pic" sz="quarter" idx="17" hasCustomPrompt="1"/>
          </p:nvPr>
        </p:nvSpPr>
        <p:spPr>
          <a:xfrm>
            <a:off x="3544359" y="1612369"/>
            <a:ext cx="620712" cy="620712"/>
          </a:xfrm>
        </p:spPr>
        <p:txBody>
          <a:bodyPr/>
          <a:lstStyle>
            <a:lvl1pPr algn="ctr">
              <a:defRPr/>
            </a:lvl1pPr>
          </a:lstStyle>
          <a:p>
            <a:r>
              <a:rPr lang="en-US" dirty="0"/>
              <a:t>icon</a:t>
            </a:r>
          </a:p>
        </p:txBody>
      </p:sp>
      <p:sp>
        <p:nvSpPr>
          <p:cNvPr id="13" name="Text Placeholder 13">
            <a:extLst>
              <a:ext uri="{FF2B5EF4-FFF2-40B4-BE49-F238E27FC236}">
                <a16:creationId xmlns:a16="http://schemas.microsoft.com/office/drawing/2014/main" id="{232E3953-962A-D8B0-E569-2C065A0BD8D8}"/>
              </a:ext>
            </a:extLst>
          </p:cNvPr>
          <p:cNvSpPr>
            <a:spLocks noGrp="1"/>
          </p:cNvSpPr>
          <p:nvPr>
            <p:ph type="body" sz="quarter" idx="18"/>
          </p:nvPr>
        </p:nvSpPr>
        <p:spPr>
          <a:xfrm>
            <a:off x="6124575" y="1240894"/>
            <a:ext cx="2562225" cy="3458106"/>
          </a:xfrm>
          <a:blipFill>
            <a:blip r:embed="rId3" cstate="screen">
              <a:extLst>
                <a:ext uri="{28A0092B-C50C-407E-A947-70E740481C1C}">
                  <a14:useLocalDpi xmlns:a14="http://schemas.microsoft.com/office/drawing/2010/main"/>
                </a:ext>
              </a:extLst>
            </a:blip>
            <a:stretch>
              <a:fillRect/>
            </a:stretch>
          </a:blipFill>
        </p:spPr>
        <p:txBody>
          <a:bodyPr lIns="228600" tIns="1097280" r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5">
            <a:extLst>
              <a:ext uri="{FF2B5EF4-FFF2-40B4-BE49-F238E27FC236}">
                <a16:creationId xmlns:a16="http://schemas.microsoft.com/office/drawing/2014/main" id="{DC36DF53-239F-8C99-CBA2-1E4EAA261DEA}"/>
              </a:ext>
            </a:extLst>
          </p:cNvPr>
          <p:cNvSpPr>
            <a:spLocks noGrp="1"/>
          </p:cNvSpPr>
          <p:nvPr>
            <p:ph type="pic" sz="quarter" idx="19" hasCustomPrompt="1"/>
          </p:nvPr>
        </p:nvSpPr>
        <p:spPr>
          <a:xfrm>
            <a:off x="6378046" y="1612369"/>
            <a:ext cx="620712" cy="620712"/>
          </a:xfrm>
        </p:spPr>
        <p:txBody>
          <a:bodyPr/>
          <a:lstStyle>
            <a:lvl1pPr algn="ctr">
              <a:defRPr/>
            </a:lvl1pPr>
          </a:lstStyle>
          <a:p>
            <a:r>
              <a:rPr lang="en-US" dirty="0"/>
              <a:t>icon</a:t>
            </a:r>
          </a:p>
        </p:txBody>
      </p:sp>
      <p:sp>
        <p:nvSpPr>
          <p:cNvPr id="21" name="Text Placeholder 6">
            <a:extLst>
              <a:ext uri="{FF2B5EF4-FFF2-40B4-BE49-F238E27FC236}">
                <a16:creationId xmlns:a16="http://schemas.microsoft.com/office/drawing/2014/main" id="{AFBAF7E1-9DA8-8159-769C-23EC5CF3248E}"/>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3" name="TextBox 2">
            <a:extLst>
              <a:ext uri="{FF2B5EF4-FFF2-40B4-BE49-F238E27FC236}">
                <a16:creationId xmlns:a16="http://schemas.microsoft.com/office/drawing/2014/main" id="{71045627-1586-EA84-3297-D03386121B00}"/>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95504402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col fill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22" name="Text Placeholder 13">
            <a:extLst>
              <a:ext uri="{FF2B5EF4-FFF2-40B4-BE49-F238E27FC236}">
                <a16:creationId xmlns:a16="http://schemas.microsoft.com/office/drawing/2014/main" id="{D3937441-D61E-DE16-AFF9-9B9901E54976}"/>
              </a:ext>
            </a:extLst>
          </p:cNvPr>
          <p:cNvSpPr>
            <a:spLocks noGrp="1"/>
          </p:cNvSpPr>
          <p:nvPr>
            <p:ph type="body" sz="quarter" idx="19"/>
          </p:nvPr>
        </p:nvSpPr>
        <p:spPr>
          <a:xfrm>
            <a:off x="7470070" y="836613"/>
            <a:ext cx="1213555" cy="3862388"/>
          </a:xfrm>
          <a:blipFill>
            <a:blip r:embed="rId2"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13">
            <a:extLst>
              <a:ext uri="{FF2B5EF4-FFF2-40B4-BE49-F238E27FC236}">
                <a16:creationId xmlns:a16="http://schemas.microsoft.com/office/drawing/2014/main" id="{01C429B1-63BB-4E00-8632-427BCFB16136}"/>
              </a:ext>
            </a:extLst>
          </p:cNvPr>
          <p:cNvSpPr>
            <a:spLocks noGrp="1"/>
          </p:cNvSpPr>
          <p:nvPr>
            <p:ph type="body" sz="quarter" idx="20"/>
          </p:nvPr>
        </p:nvSpPr>
        <p:spPr>
          <a:xfrm>
            <a:off x="457200" y="836613"/>
            <a:ext cx="1213555" cy="3862388"/>
          </a:xfrm>
          <a:blipFill>
            <a:blip r:embed="rId2"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3">
            <a:extLst>
              <a:ext uri="{FF2B5EF4-FFF2-40B4-BE49-F238E27FC236}">
                <a16:creationId xmlns:a16="http://schemas.microsoft.com/office/drawing/2014/main" id="{861898E6-099E-CCDC-AAC8-202F0C4826FC}"/>
              </a:ext>
            </a:extLst>
          </p:cNvPr>
          <p:cNvSpPr>
            <a:spLocks noGrp="1"/>
          </p:cNvSpPr>
          <p:nvPr>
            <p:ph type="body" sz="quarter" idx="21"/>
          </p:nvPr>
        </p:nvSpPr>
        <p:spPr>
          <a:xfrm>
            <a:off x="1859774" y="836613"/>
            <a:ext cx="1213555" cy="3862388"/>
          </a:xfrm>
          <a:blipFill>
            <a:blip r:embed="rId2"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3">
            <a:extLst>
              <a:ext uri="{FF2B5EF4-FFF2-40B4-BE49-F238E27FC236}">
                <a16:creationId xmlns:a16="http://schemas.microsoft.com/office/drawing/2014/main" id="{EFB7AB34-24AA-36CD-D390-C1591444C102}"/>
              </a:ext>
            </a:extLst>
          </p:cNvPr>
          <p:cNvSpPr>
            <a:spLocks noGrp="1"/>
          </p:cNvSpPr>
          <p:nvPr>
            <p:ph type="body" sz="quarter" idx="22"/>
          </p:nvPr>
        </p:nvSpPr>
        <p:spPr>
          <a:xfrm>
            <a:off x="3262348" y="836613"/>
            <a:ext cx="1213555" cy="3862388"/>
          </a:xfrm>
          <a:blipFill>
            <a:blip r:embed="rId2"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a:extLst>
              <a:ext uri="{FF2B5EF4-FFF2-40B4-BE49-F238E27FC236}">
                <a16:creationId xmlns:a16="http://schemas.microsoft.com/office/drawing/2014/main" id="{EB6C13BA-F47E-F39B-999A-5D9A5A9049E8}"/>
              </a:ext>
            </a:extLst>
          </p:cNvPr>
          <p:cNvSpPr>
            <a:spLocks noGrp="1"/>
          </p:cNvSpPr>
          <p:nvPr>
            <p:ph type="body" sz="quarter" idx="23"/>
          </p:nvPr>
        </p:nvSpPr>
        <p:spPr>
          <a:xfrm>
            <a:off x="4664922" y="836613"/>
            <a:ext cx="1213555" cy="3862388"/>
          </a:xfrm>
          <a:blipFill>
            <a:blip r:embed="rId2"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3">
            <a:extLst>
              <a:ext uri="{FF2B5EF4-FFF2-40B4-BE49-F238E27FC236}">
                <a16:creationId xmlns:a16="http://schemas.microsoft.com/office/drawing/2014/main" id="{68014352-C009-9929-49EA-949254FC9C74}"/>
              </a:ext>
            </a:extLst>
          </p:cNvPr>
          <p:cNvSpPr>
            <a:spLocks noGrp="1"/>
          </p:cNvSpPr>
          <p:nvPr>
            <p:ph type="body" sz="quarter" idx="24"/>
          </p:nvPr>
        </p:nvSpPr>
        <p:spPr>
          <a:xfrm>
            <a:off x="6067496" y="836613"/>
            <a:ext cx="1213555" cy="3862388"/>
          </a:xfrm>
          <a:blipFill>
            <a:blip r:embed="rId2"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BB447E79-911C-EE20-7991-EC4C05EEE0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9" name="TextBox 8">
            <a:extLst>
              <a:ext uri="{FF2B5EF4-FFF2-40B4-BE49-F238E27FC236}">
                <a16:creationId xmlns:a16="http://schemas.microsoft.com/office/drawing/2014/main" id="{B2F11995-7303-30BC-499A-CAEFE1822E6E}"/>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39769218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col w/ sub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7" name="Title 6">
            <a:extLst>
              <a:ext uri="{FF2B5EF4-FFF2-40B4-BE49-F238E27FC236}">
                <a16:creationId xmlns:a16="http://schemas.microsoft.com/office/drawing/2014/main" id="{26051FEB-8711-61FA-8B98-3D5E4C184233}"/>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451D1FEC-E9C4-43BE-8684-746EC02B8F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8" name="Text Placeholder 13">
            <a:extLst>
              <a:ext uri="{FF2B5EF4-FFF2-40B4-BE49-F238E27FC236}">
                <a16:creationId xmlns:a16="http://schemas.microsoft.com/office/drawing/2014/main" id="{BF31A455-BB61-7880-DF66-34771B75FB1C}"/>
              </a:ext>
            </a:extLst>
          </p:cNvPr>
          <p:cNvSpPr>
            <a:spLocks noGrp="1"/>
          </p:cNvSpPr>
          <p:nvPr>
            <p:ph type="body" sz="quarter" idx="19"/>
          </p:nvPr>
        </p:nvSpPr>
        <p:spPr>
          <a:xfrm>
            <a:off x="7470070" y="1244601"/>
            <a:ext cx="1213555" cy="3454400"/>
          </a:xfrm>
          <a:blipFill>
            <a:blip r:embed="rId3"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3">
            <a:extLst>
              <a:ext uri="{FF2B5EF4-FFF2-40B4-BE49-F238E27FC236}">
                <a16:creationId xmlns:a16="http://schemas.microsoft.com/office/drawing/2014/main" id="{5C3849EB-4323-843C-3A26-9E74A9EE1D39}"/>
              </a:ext>
            </a:extLst>
          </p:cNvPr>
          <p:cNvSpPr>
            <a:spLocks noGrp="1"/>
          </p:cNvSpPr>
          <p:nvPr>
            <p:ph type="body" sz="quarter" idx="20"/>
          </p:nvPr>
        </p:nvSpPr>
        <p:spPr>
          <a:xfrm>
            <a:off x="457200" y="1244601"/>
            <a:ext cx="1213555" cy="3454400"/>
          </a:xfrm>
          <a:blipFill>
            <a:blip r:embed="rId3"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3">
            <a:extLst>
              <a:ext uri="{FF2B5EF4-FFF2-40B4-BE49-F238E27FC236}">
                <a16:creationId xmlns:a16="http://schemas.microsoft.com/office/drawing/2014/main" id="{AB5C8F40-B245-F37C-2A37-F5F6C0AEA234}"/>
              </a:ext>
            </a:extLst>
          </p:cNvPr>
          <p:cNvSpPr>
            <a:spLocks noGrp="1"/>
          </p:cNvSpPr>
          <p:nvPr>
            <p:ph type="body" sz="quarter" idx="21"/>
          </p:nvPr>
        </p:nvSpPr>
        <p:spPr>
          <a:xfrm>
            <a:off x="1859774" y="1244601"/>
            <a:ext cx="1213555" cy="3454400"/>
          </a:xfrm>
          <a:blipFill>
            <a:blip r:embed="rId3"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a:extLst>
              <a:ext uri="{FF2B5EF4-FFF2-40B4-BE49-F238E27FC236}">
                <a16:creationId xmlns:a16="http://schemas.microsoft.com/office/drawing/2014/main" id="{C43920E8-3669-AE3F-CD81-361D927B973E}"/>
              </a:ext>
            </a:extLst>
          </p:cNvPr>
          <p:cNvSpPr>
            <a:spLocks noGrp="1"/>
          </p:cNvSpPr>
          <p:nvPr>
            <p:ph type="body" sz="quarter" idx="22"/>
          </p:nvPr>
        </p:nvSpPr>
        <p:spPr>
          <a:xfrm>
            <a:off x="3262348" y="1244601"/>
            <a:ext cx="1213555" cy="3454400"/>
          </a:xfrm>
          <a:blipFill>
            <a:blip r:embed="rId3"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3">
            <a:extLst>
              <a:ext uri="{FF2B5EF4-FFF2-40B4-BE49-F238E27FC236}">
                <a16:creationId xmlns:a16="http://schemas.microsoft.com/office/drawing/2014/main" id="{3341A808-A286-103D-2FA8-A184DB2DFE66}"/>
              </a:ext>
            </a:extLst>
          </p:cNvPr>
          <p:cNvSpPr>
            <a:spLocks noGrp="1"/>
          </p:cNvSpPr>
          <p:nvPr>
            <p:ph type="body" sz="quarter" idx="23"/>
          </p:nvPr>
        </p:nvSpPr>
        <p:spPr>
          <a:xfrm>
            <a:off x="4664922" y="1244601"/>
            <a:ext cx="1213555" cy="3454400"/>
          </a:xfrm>
          <a:blipFill>
            <a:blip r:embed="rId3"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3">
            <a:extLst>
              <a:ext uri="{FF2B5EF4-FFF2-40B4-BE49-F238E27FC236}">
                <a16:creationId xmlns:a16="http://schemas.microsoft.com/office/drawing/2014/main" id="{CD199160-67CF-C4AC-D7B8-61412DD82E2B}"/>
              </a:ext>
            </a:extLst>
          </p:cNvPr>
          <p:cNvSpPr>
            <a:spLocks noGrp="1"/>
          </p:cNvSpPr>
          <p:nvPr>
            <p:ph type="body" sz="quarter" idx="24"/>
          </p:nvPr>
        </p:nvSpPr>
        <p:spPr>
          <a:xfrm>
            <a:off x="6067496" y="1244601"/>
            <a:ext cx="1213555" cy="3454400"/>
          </a:xfrm>
          <a:blipFill>
            <a:blip r:embed="rId3" cstate="screen">
              <a:extLst>
                <a:ext uri="{28A0092B-C50C-407E-A947-70E740481C1C}">
                  <a14:useLocalDpi xmlns:a14="http://schemas.microsoft.com/office/drawing/2010/main"/>
                </a:ext>
              </a:extLst>
            </a:blip>
            <a:stretch>
              <a:fillRect/>
            </a:stretch>
          </a:blipFill>
        </p:spPr>
        <p:txBody>
          <a:bodyPr lIns="137160" tIns="457200" rIns="137160"/>
          <a:lstStyle>
            <a:lvl1pPr>
              <a:defRPr sz="11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715BC9B0-6561-A6A7-89F5-1A412ACCCAF6}"/>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2" name="TextBox 1">
            <a:extLst>
              <a:ext uri="{FF2B5EF4-FFF2-40B4-BE49-F238E27FC236}">
                <a16:creationId xmlns:a16="http://schemas.microsoft.com/office/drawing/2014/main" id="{3C0C7354-7DA7-92B7-0070-9C1A4F2FA0CE}"/>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91121478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 content quote">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sp>
        <p:nvSpPr>
          <p:cNvPr id="9" name="Content Placeholder 8">
            <a:extLst>
              <a:ext uri="{FF2B5EF4-FFF2-40B4-BE49-F238E27FC236}">
                <a16:creationId xmlns:a16="http://schemas.microsoft.com/office/drawing/2014/main" id="{A321297B-AC8A-917E-8B8D-0D2F244EFA8E}"/>
              </a:ext>
            </a:extLst>
          </p:cNvPr>
          <p:cNvSpPr>
            <a:spLocks noGrp="1"/>
          </p:cNvSpPr>
          <p:nvPr>
            <p:ph sz="quarter" idx="14"/>
          </p:nvPr>
        </p:nvSpPr>
        <p:spPr>
          <a:xfrm>
            <a:off x="457201" y="836613"/>
            <a:ext cx="2562224" cy="386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3" name="Content Placeholder 8">
            <a:extLst>
              <a:ext uri="{FF2B5EF4-FFF2-40B4-BE49-F238E27FC236}">
                <a16:creationId xmlns:a16="http://schemas.microsoft.com/office/drawing/2014/main" id="{BAB2F909-33B4-6C83-7E13-3FFD20B6252C}"/>
              </a:ext>
            </a:extLst>
          </p:cNvPr>
          <p:cNvSpPr>
            <a:spLocks noGrp="1"/>
          </p:cNvSpPr>
          <p:nvPr>
            <p:ph sz="quarter" idx="16"/>
          </p:nvPr>
        </p:nvSpPr>
        <p:spPr>
          <a:xfrm>
            <a:off x="3294064" y="836613"/>
            <a:ext cx="2559049" cy="386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21B9C360-328C-DC33-C666-00421BCC5E6F}"/>
              </a:ext>
            </a:extLst>
          </p:cNvPr>
          <p:cNvSpPr>
            <a:spLocks noGrp="1"/>
          </p:cNvSpPr>
          <p:nvPr>
            <p:ph type="body" sz="quarter" idx="17" hasCustomPrompt="1"/>
          </p:nvPr>
        </p:nvSpPr>
        <p:spPr>
          <a:xfrm>
            <a:off x="6124575" y="425806"/>
            <a:ext cx="2559050" cy="142872"/>
          </a:xfrm>
          <a:solidFill>
            <a:schemeClr val="accent1"/>
          </a:solidFill>
        </p:spPr>
        <p:txBody>
          <a:bodyPr/>
          <a:lstStyle/>
          <a:p>
            <a:pPr lvl="0"/>
            <a:r>
              <a:rPr lang="en-US" dirty="0"/>
              <a:t> </a:t>
            </a:r>
          </a:p>
        </p:txBody>
      </p:sp>
      <p:sp>
        <p:nvSpPr>
          <p:cNvPr id="16" name="Text Placeholder 15">
            <a:extLst>
              <a:ext uri="{FF2B5EF4-FFF2-40B4-BE49-F238E27FC236}">
                <a16:creationId xmlns:a16="http://schemas.microsoft.com/office/drawing/2014/main" id="{697A7D04-53F4-1113-120A-6A1E2D1B5DBB}"/>
              </a:ext>
            </a:extLst>
          </p:cNvPr>
          <p:cNvSpPr>
            <a:spLocks noGrp="1"/>
          </p:cNvSpPr>
          <p:nvPr>
            <p:ph type="body" sz="quarter" idx="18"/>
          </p:nvPr>
        </p:nvSpPr>
        <p:spPr>
          <a:xfrm>
            <a:off x="6124574" y="568679"/>
            <a:ext cx="2559049" cy="4130322"/>
          </a:xfrm>
          <a:blipFill>
            <a:blip r:embed="rId2"/>
            <a:stretch>
              <a:fillRect/>
            </a:stretch>
          </a:blipFill>
        </p:spPr>
        <p:txBody>
          <a:bodyPr lIns="365760" rIns="365760" anchor="ctr" anchorCtr="0">
            <a:noAutofit/>
          </a:bodyPr>
          <a:lstStyle>
            <a:lvl1pPr>
              <a:defRPr sz="1600" b="1">
                <a:solidFill>
                  <a:schemeClr val="accent5"/>
                </a:solidFill>
              </a:defRPr>
            </a:lvl1pPr>
            <a:lvl2pPr>
              <a:defRPr sz="1400" b="1">
                <a:solidFill>
                  <a:schemeClr val="accent5"/>
                </a:solidFill>
              </a:defRPr>
            </a:lvl2pPr>
            <a:lvl3pPr>
              <a:defRPr sz="1200" b="1">
                <a:solidFill>
                  <a:schemeClr val="accent5"/>
                </a:solidFill>
              </a:defRPr>
            </a:lvl3pPr>
            <a:lvl4pPr>
              <a:defRPr sz="1200" b="1">
                <a:solidFill>
                  <a:schemeClr val="accent5"/>
                </a:solidFill>
              </a:defRPr>
            </a:lvl4pPr>
            <a:lvl5pPr>
              <a:defRPr sz="1200" b="1">
                <a:solidFill>
                  <a:schemeClr val="accent5"/>
                </a:solidFill>
              </a:defRPr>
            </a:lvl5pPr>
          </a:lstStyle>
          <a:p>
            <a:pPr lvl="0"/>
            <a:r>
              <a:rPr lang="en-US"/>
              <a:t>Click to edit Master text styles</a:t>
            </a:r>
          </a:p>
        </p:txBody>
      </p:sp>
      <p:sp>
        <p:nvSpPr>
          <p:cNvPr id="2" name="TextBox 1">
            <a:extLst>
              <a:ext uri="{FF2B5EF4-FFF2-40B4-BE49-F238E27FC236}">
                <a16:creationId xmlns:a16="http://schemas.microsoft.com/office/drawing/2014/main" id="{BD95E989-BFC1-B5B6-1712-C0D953EC8A57}"/>
              </a:ext>
            </a:extLst>
          </p:cNvPr>
          <p:cNvSpPr txBox="1"/>
          <p:nvPr userDrawn="1"/>
        </p:nvSpPr>
        <p:spPr>
          <a:xfrm>
            <a:off x="6204584" y="-240029"/>
            <a:ext cx="2349501" cy="213207"/>
          </a:xfrm>
          <a:prstGeom prst="rect">
            <a:avLst/>
          </a:prstGeom>
        </p:spPr>
        <p:txBody>
          <a:bodyPr vert="horz" wrap="square" lIns="0" tIns="0" rIns="0" bIns="0" rtlCol="0">
            <a:noAutofit/>
          </a:bodyPr>
          <a:lstStyle/>
          <a:p>
            <a:pPr marL="0" indent="0" algn="ctr">
              <a:spcBef>
                <a:spcPts val="0"/>
              </a:spcBef>
              <a:spcAft>
                <a:spcPts val="600"/>
              </a:spcAft>
              <a:buFontTx/>
              <a:buNone/>
            </a:pPr>
            <a:r>
              <a:rPr lang="en-US" sz="1000" b="0" i="0" dirty="0">
                <a:solidFill>
                  <a:schemeClr val="tx1"/>
                </a:solidFill>
                <a:latin typeface="+mn-lt"/>
              </a:rPr>
              <a:t>Top bar of quote field can change color</a:t>
            </a:r>
          </a:p>
        </p:txBody>
      </p:sp>
      <p:pic>
        <p:nvPicPr>
          <p:cNvPr id="5" name="Picture 4">
            <a:extLst>
              <a:ext uri="{FF2B5EF4-FFF2-40B4-BE49-F238E27FC236}">
                <a16:creationId xmlns:a16="http://schemas.microsoft.com/office/drawing/2014/main" id="{EE362BB3-ABCB-D2FC-8CE9-62DE19C32E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12" name="Title 11">
            <a:extLst>
              <a:ext uri="{FF2B5EF4-FFF2-40B4-BE49-F238E27FC236}">
                <a16:creationId xmlns:a16="http://schemas.microsoft.com/office/drawing/2014/main" id="{5F560ADD-BBC6-4D5F-7229-E8D714B44C51}"/>
              </a:ext>
            </a:extLst>
          </p:cNvPr>
          <p:cNvSpPr>
            <a:spLocks noGrp="1"/>
          </p:cNvSpPr>
          <p:nvPr>
            <p:ph type="title"/>
          </p:nvPr>
        </p:nvSpPr>
        <p:spPr>
          <a:xfrm>
            <a:off x="457199" y="429767"/>
            <a:ext cx="5395914" cy="406845"/>
          </a:xfrm>
        </p:spPr>
        <p:txBody>
          <a:bodyPr/>
          <a:lstStyle/>
          <a:p>
            <a:r>
              <a:rPr lang="en-US"/>
              <a:t>Click to edit Master title style</a:t>
            </a:r>
          </a:p>
        </p:txBody>
      </p:sp>
      <p:sp>
        <p:nvSpPr>
          <p:cNvPr id="7" name="TextBox 6">
            <a:extLst>
              <a:ext uri="{FF2B5EF4-FFF2-40B4-BE49-F238E27FC236}">
                <a16:creationId xmlns:a16="http://schemas.microsoft.com/office/drawing/2014/main" id="{955C863F-6C4C-BBE0-265E-E3E1780DBEBE}"/>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156320417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23F1E446-4F7D-B6B3-EDBC-F9B92F5817B0}"/>
              </a:ext>
            </a:extLst>
          </p:cNvPr>
          <p:cNvSpPr>
            <a:spLocks noGrp="1"/>
          </p:cNvSpPr>
          <p:nvPr>
            <p:ph type="ftr" sz="quarter" idx="10"/>
          </p:nvPr>
        </p:nvSpPr>
        <p:spPr/>
        <p:txBody>
          <a:bodyPr/>
          <a:lstStyle/>
          <a:p>
            <a:r>
              <a:rPr lang="en-US"/>
              <a:t>Member FINRA/SIPC</a:t>
            </a:r>
            <a:endParaRPr lang="en-US" dirty="0"/>
          </a:p>
        </p:txBody>
      </p:sp>
      <p:sp>
        <p:nvSpPr>
          <p:cNvPr id="9" name="Text Placeholder 6">
            <a:extLst>
              <a:ext uri="{FF2B5EF4-FFF2-40B4-BE49-F238E27FC236}">
                <a16:creationId xmlns:a16="http://schemas.microsoft.com/office/drawing/2014/main" id="{91C0FCD5-6139-A326-F8FF-A8A65C54D221}"/>
              </a:ext>
            </a:extLst>
          </p:cNvPr>
          <p:cNvSpPr>
            <a:spLocks noGrp="1"/>
          </p:cNvSpPr>
          <p:nvPr>
            <p:ph type="body" sz="quarter" idx="12"/>
          </p:nvPr>
        </p:nvSpPr>
        <p:spPr>
          <a:xfrm>
            <a:off x="457200" y="341971"/>
            <a:ext cx="8226425" cy="4393580"/>
          </a:xfrm>
          <a:prstGeom prst="rect">
            <a:avLst/>
          </a:prstGeom>
        </p:spPr>
        <p:txBody>
          <a:bodyPr lIns="685800" tIns="0" rIns="685800" bIns="0" anchor="ctr" anchorCtr="0"/>
          <a:lstStyle>
            <a:lvl1pPr marL="0" indent="0">
              <a:buNone/>
              <a:defRPr sz="6000" b="0" i="0">
                <a:solidFill>
                  <a:schemeClr val="accent6"/>
                </a:solidFill>
                <a:latin typeface="Georgia" panose="02040502050405020303" pitchFamily="18" charset="0"/>
              </a:defRPr>
            </a:lvl1pPr>
            <a:lvl2pPr marL="0" indent="0">
              <a:buNone/>
              <a:defRPr sz="1400" b="1">
                <a:solidFill>
                  <a:schemeClr val="accent5"/>
                </a:solidFill>
              </a:defRPr>
            </a:lvl2pPr>
            <a:lvl3pPr marL="0" indent="0">
              <a:buNone/>
              <a:defRPr sz="1400">
                <a:solidFill>
                  <a:schemeClr val="accent5"/>
                </a:solidFill>
              </a:defRPr>
            </a:lvl3pPr>
            <a:lvl4pPr marL="0" indent="0">
              <a:buNone/>
              <a:defRPr sz="12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13" name="TextBox 12">
            <a:extLst>
              <a:ext uri="{FF2B5EF4-FFF2-40B4-BE49-F238E27FC236}">
                <a16:creationId xmlns:a16="http://schemas.microsoft.com/office/drawing/2014/main" id="{1F579CA0-4B67-1BDA-6C59-587C6B9EF99F}"/>
              </a:ext>
            </a:extLst>
          </p:cNvPr>
          <p:cNvSpPr txBox="1"/>
          <p:nvPr userDrawn="1"/>
        </p:nvSpPr>
        <p:spPr>
          <a:xfrm>
            <a:off x="0" y="-259096"/>
            <a:ext cx="9144000" cy="224759"/>
          </a:xfrm>
          <a:prstGeom prst="rect">
            <a:avLst/>
          </a:prstGeom>
        </p:spPr>
        <p:txBody>
          <a:bodyPr vert="horz" wrap="square" lIns="0" tIns="0" rIns="0" bIns="0" rtlCol="0">
            <a:noAutofit/>
          </a:bodyPr>
          <a:lstStyle/>
          <a:p>
            <a:pPr marL="0" indent="0" algn="ctr">
              <a:spcBef>
                <a:spcPts val="0"/>
              </a:spcBef>
              <a:spcAft>
                <a:spcPts val="600"/>
              </a:spcAft>
              <a:buFontTx/>
              <a:buNone/>
            </a:pPr>
            <a:r>
              <a:rPr lang="en-US" sz="1000" b="0" i="0" dirty="0">
                <a:solidFill>
                  <a:schemeClr val="tx1"/>
                </a:solidFill>
                <a:latin typeface="+mn-lt"/>
              </a:rPr>
              <a:t>Send to back to rotate through graphic options</a:t>
            </a:r>
          </a:p>
          <a:p>
            <a:pPr marL="0" indent="0" algn="ctr">
              <a:spcBef>
                <a:spcPts val="0"/>
              </a:spcBef>
              <a:spcAft>
                <a:spcPts val="600"/>
              </a:spcAft>
              <a:buFontTx/>
              <a:buNone/>
            </a:pPr>
            <a:endParaRPr lang="en-US" sz="1000" b="0" i="0" dirty="0">
              <a:solidFill>
                <a:schemeClr val="tx1"/>
              </a:solidFill>
              <a:latin typeface="+mn-lt"/>
            </a:endParaRPr>
          </a:p>
        </p:txBody>
      </p:sp>
      <p:pic>
        <p:nvPicPr>
          <p:cNvPr id="2" name="Picture 1">
            <a:extLst>
              <a:ext uri="{FF2B5EF4-FFF2-40B4-BE49-F238E27FC236}">
                <a16:creationId xmlns:a16="http://schemas.microsoft.com/office/drawing/2014/main" id="{1C73BF31-2A95-E132-AE13-77860D88603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3" name="TextBox 2">
            <a:extLst>
              <a:ext uri="{FF2B5EF4-FFF2-40B4-BE49-F238E27FC236}">
                <a16:creationId xmlns:a16="http://schemas.microsoft.com/office/drawing/2014/main" id="{0C8B0B3E-4ED1-ECD6-66DE-86889CFA86B2}"/>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69874041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ird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D3F54D-8A7D-0A47-925F-703B4F126C7B}"/>
              </a:ext>
            </a:extLst>
          </p:cNvPr>
          <p:cNvSpPr>
            <a:spLocks noGrp="1"/>
          </p:cNvSpPr>
          <p:nvPr>
            <p:ph type="pic" idx="11"/>
          </p:nvPr>
        </p:nvSpPr>
        <p:spPr>
          <a:xfrm>
            <a:off x="6124574" y="836613"/>
            <a:ext cx="2559049" cy="3862388"/>
          </a:xfrm>
          <a:prstGeom prst="rect">
            <a:avLst/>
          </a:prstGeom>
          <a:solidFill>
            <a:schemeClr val="bg1">
              <a:lumMod val="75000"/>
            </a:schemeClr>
          </a:solidFill>
        </p:spPr>
        <p:txBody>
          <a:bodyPr tIns="1188720" rtlCol="0">
            <a:normAutofit/>
          </a:bodyPr>
          <a:lstStyle>
            <a:lvl1pPr marL="0" indent="0" algn="ctr">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4" name="Footer Placeholder 3">
            <a:extLst>
              <a:ext uri="{FF2B5EF4-FFF2-40B4-BE49-F238E27FC236}">
                <a16:creationId xmlns:a16="http://schemas.microsoft.com/office/drawing/2014/main" id="{317F19FF-A844-FF0E-6CAB-FF1CA5C04912}"/>
              </a:ext>
            </a:extLst>
          </p:cNvPr>
          <p:cNvSpPr>
            <a:spLocks noGrp="1"/>
          </p:cNvSpPr>
          <p:nvPr>
            <p:ph type="ftr" sz="quarter" idx="12"/>
          </p:nvPr>
        </p:nvSpPr>
        <p:spPr/>
        <p:txBody>
          <a:bodyPr/>
          <a:lstStyle/>
          <a:p>
            <a:r>
              <a:rPr lang="en-US"/>
              <a:t>Member FINRA/SIPC</a:t>
            </a:r>
            <a:endParaRPr lang="en-US" dirty="0"/>
          </a:p>
        </p:txBody>
      </p:sp>
      <p:cxnSp>
        <p:nvCxnSpPr>
          <p:cNvPr id="6" name="Straight Connector 5">
            <a:extLst>
              <a:ext uri="{FF2B5EF4-FFF2-40B4-BE49-F238E27FC236}">
                <a16:creationId xmlns:a16="http://schemas.microsoft.com/office/drawing/2014/main" id="{682DE9E1-D743-788C-710E-88A7EFAC7E44}"/>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8" name="Content Placeholder 8">
            <a:extLst>
              <a:ext uri="{FF2B5EF4-FFF2-40B4-BE49-F238E27FC236}">
                <a16:creationId xmlns:a16="http://schemas.microsoft.com/office/drawing/2014/main" id="{F9C32B9F-3117-422E-81A4-EC21D37E76FA}"/>
              </a:ext>
            </a:extLst>
          </p:cNvPr>
          <p:cNvSpPr>
            <a:spLocks noGrp="1"/>
          </p:cNvSpPr>
          <p:nvPr>
            <p:ph sz="quarter" idx="14"/>
          </p:nvPr>
        </p:nvSpPr>
        <p:spPr>
          <a:xfrm>
            <a:off x="457201" y="836612"/>
            <a:ext cx="2562224" cy="3862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53372AC2-CB9C-6334-B594-0E088BCC4AFC}"/>
              </a:ext>
            </a:extLst>
          </p:cNvPr>
          <p:cNvSpPr>
            <a:spLocks noGrp="1"/>
          </p:cNvSpPr>
          <p:nvPr>
            <p:ph sz="quarter" idx="16"/>
          </p:nvPr>
        </p:nvSpPr>
        <p:spPr>
          <a:xfrm>
            <a:off x="3294064" y="836612"/>
            <a:ext cx="2559049" cy="3862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9FAAEE41-B60C-FDFD-76C5-333A4C2213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7" name="Title 6">
            <a:extLst>
              <a:ext uri="{FF2B5EF4-FFF2-40B4-BE49-F238E27FC236}">
                <a16:creationId xmlns:a16="http://schemas.microsoft.com/office/drawing/2014/main" id="{DEED6EE4-7E61-62EE-BF83-009D8D6A9D22}"/>
              </a:ext>
            </a:extLst>
          </p:cNvPr>
          <p:cNvSpPr>
            <a:spLocks noGrp="1"/>
          </p:cNvSpPr>
          <p:nvPr>
            <p:ph type="title"/>
          </p:nvPr>
        </p:nvSpPr>
        <p:spPr/>
        <p:txBody>
          <a:bodyPr/>
          <a:lstStyle/>
          <a:p>
            <a:r>
              <a:rPr lang="en-US"/>
              <a:t>Click to edit Master title style</a:t>
            </a:r>
            <a:endParaRPr lang="en-US" dirty="0"/>
          </a:p>
        </p:txBody>
      </p:sp>
      <p:sp>
        <p:nvSpPr>
          <p:cNvPr id="2" name="TextBox 1">
            <a:extLst>
              <a:ext uri="{FF2B5EF4-FFF2-40B4-BE49-F238E27FC236}">
                <a16:creationId xmlns:a16="http://schemas.microsoft.com/office/drawing/2014/main" id="{D2FCBD78-60F1-5AD4-2F88-A74DDF822BC1}"/>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60942897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Page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30D3000-D8A7-0C48-953C-B631DF447403}"/>
              </a:ext>
            </a:extLst>
          </p:cNvPr>
          <p:cNvSpPr>
            <a:spLocks noGrp="1"/>
          </p:cNvSpPr>
          <p:nvPr>
            <p:ph type="pic" idx="11"/>
          </p:nvPr>
        </p:nvSpPr>
        <p:spPr>
          <a:xfrm>
            <a:off x="4572000" y="457200"/>
            <a:ext cx="4111625" cy="4229107"/>
          </a:xfrm>
          <a:prstGeom prst="rect">
            <a:avLst/>
          </a:prstGeom>
          <a:solidFill>
            <a:schemeClr val="bg1">
              <a:lumMod val="75000"/>
            </a:schemeClr>
          </a:solidFill>
        </p:spPr>
        <p:txBody>
          <a:bodyPr tIns="1737360" rtlCol="0">
            <a:normAutofit/>
          </a:bodyPr>
          <a:lstStyle>
            <a:lvl1pPr marL="0" indent="0" algn="ctr">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cxnSp>
        <p:nvCxnSpPr>
          <p:cNvPr id="3" name="Straight Connector 2">
            <a:extLst>
              <a:ext uri="{FF2B5EF4-FFF2-40B4-BE49-F238E27FC236}">
                <a16:creationId xmlns:a16="http://schemas.microsoft.com/office/drawing/2014/main" id="{86598463-7AF8-3B33-E916-CB915B26BC5E}"/>
              </a:ext>
            </a:extLst>
          </p:cNvPr>
          <p:cNvCxnSpPr>
            <a:cxnSpLocks/>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8D9C32AC-F7C2-B526-A7D0-76F43FA34AF6}"/>
              </a:ext>
            </a:extLst>
          </p:cNvPr>
          <p:cNvSpPr>
            <a:spLocks noGrp="1"/>
          </p:cNvSpPr>
          <p:nvPr>
            <p:ph type="ftr" sz="quarter" idx="12"/>
          </p:nvPr>
        </p:nvSpPr>
        <p:spPr/>
        <p:txBody>
          <a:bodyPr/>
          <a:lstStyle/>
          <a:p>
            <a:r>
              <a:rPr lang="en-US"/>
              <a:t>Member FINRA/SIPC</a:t>
            </a:r>
            <a:endParaRPr lang="en-US" dirty="0"/>
          </a:p>
        </p:txBody>
      </p:sp>
      <p:sp>
        <p:nvSpPr>
          <p:cNvPr id="10" name="Content Placeholder 8">
            <a:extLst>
              <a:ext uri="{FF2B5EF4-FFF2-40B4-BE49-F238E27FC236}">
                <a16:creationId xmlns:a16="http://schemas.microsoft.com/office/drawing/2014/main" id="{2BF8DE19-A5C3-1D54-F2B4-D47D7AF9EEA5}"/>
              </a:ext>
            </a:extLst>
          </p:cNvPr>
          <p:cNvSpPr>
            <a:spLocks noGrp="1"/>
          </p:cNvSpPr>
          <p:nvPr>
            <p:ph sz="quarter" idx="14"/>
          </p:nvPr>
        </p:nvSpPr>
        <p:spPr>
          <a:xfrm>
            <a:off x="457201" y="836613"/>
            <a:ext cx="3981450" cy="386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D54AC96-BEE1-9EEB-427B-8DB4B45558C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7" name="Title 6">
            <a:extLst>
              <a:ext uri="{FF2B5EF4-FFF2-40B4-BE49-F238E27FC236}">
                <a16:creationId xmlns:a16="http://schemas.microsoft.com/office/drawing/2014/main" id="{7759E296-AE43-6C98-7D63-D732F678CAE6}"/>
              </a:ext>
            </a:extLst>
          </p:cNvPr>
          <p:cNvSpPr>
            <a:spLocks noGrp="1"/>
          </p:cNvSpPr>
          <p:nvPr>
            <p:ph type="title"/>
          </p:nvPr>
        </p:nvSpPr>
        <p:spPr>
          <a:xfrm>
            <a:off x="457199" y="429767"/>
            <a:ext cx="3981450" cy="406845"/>
          </a:xfrm>
        </p:spPr>
        <p:txBody>
          <a:bodyPr/>
          <a:lstStyle/>
          <a:p>
            <a:r>
              <a:rPr lang="en-US"/>
              <a:t>Click to edit Master title style</a:t>
            </a:r>
            <a:endParaRPr lang="en-US" dirty="0"/>
          </a:p>
        </p:txBody>
      </p:sp>
      <p:sp>
        <p:nvSpPr>
          <p:cNvPr id="2" name="TextBox 1">
            <a:extLst>
              <a:ext uri="{FF2B5EF4-FFF2-40B4-BE49-F238E27FC236}">
                <a16:creationId xmlns:a16="http://schemas.microsoft.com/office/drawing/2014/main" id="{BB20EB4F-1BB4-567A-145C-620D2F1C43AD}"/>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323306363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30D3000-D8A7-0C48-953C-B631DF447403}"/>
              </a:ext>
            </a:extLst>
          </p:cNvPr>
          <p:cNvSpPr>
            <a:spLocks noGrp="1"/>
          </p:cNvSpPr>
          <p:nvPr>
            <p:ph type="pic" idx="11"/>
          </p:nvPr>
        </p:nvSpPr>
        <p:spPr>
          <a:xfrm>
            <a:off x="0" y="0"/>
            <a:ext cx="9144000" cy="5143500"/>
          </a:xfrm>
          <a:prstGeom prst="rect">
            <a:avLst/>
          </a:prstGeom>
          <a:solidFill>
            <a:schemeClr val="bg1">
              <a:lumMod val="75000"/>
            </a:schemeClr>
          </a:solidFill>
        </p:spPr>
        <p:txBody>
          <a:bodyPr tIns="21945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Tree>
    <p:extLst>
      <p:ext uri="{BB962C8B-B14F-4D97-AF65-F5344CB8AC3E}">
        <p14:creationId xmlns:p14="http://schemas.microsoft.com/office/powerpoint/2010/main" val="69692460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 tab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E0BA63-AE05-7EEC-3108-F3127778F2C8}"/>
              </a:ext>
            </a:extLst>
          </p:cNvPr>
          <p:cNvSpPr>
            <a:spLocks noGrp="1"/>
          </p:cNvSpPr>
          <p:nvPr>
            <p:ph type="ftr" sz="quarter" idx="12"/>
          </p:nvPr>
        </p:nvSpPr>
        <p:spPr/>
        <p:txBody>
          <a:bodyPr/>
          <a:lstStyle/>
          <a:p>
            <a:r>
              <a:rPr lang="en-US"/>
              <a:t>Member FINRA/SIPC</a:t>
            </a:r>
            <a:endParaRPr lang="en-US" dirty="0"/>
          </a:p>
        </p:txBody>
      </p:sp>
      <p:cxnSp>
        <p:nvCxnSpPr>
          <p:cNvPr id="10" name="Straight Connector 9">
            <a:extLst>
              <a:ext uri="{FF2B5EF4-FFF2-40B4-BE49-F238E27FC236}">
                <a16:creationId xmlns:a16="http://schemas.microsoft.com/office/drawing/2014/main" id="{8EA21733-71F1-710E-356B-1FC328A72745}"/>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3" name="Table Placeholder 2">
            <a:extLst>
              <a:ext uri="{FF2B5EF4-FFF2-40B4-BE49-F238E27FC236}">
                <a16:creationId xmlns:a16="http://schemas.microsoft.com/office/drawing/2014/main" id="{1026948B-829B-DD27-E3CD-75E711AFE5E5}"/>
              </a:ext>
            </a:extLst>
          </p:cNvPr>
          <p:cNvSpPr>
            <a:spLocks noGrp="1"/>
          </p:cNvSpPr>
          <p:nvPr>
            <p:ph type="tbl" sz="quarter" idx="14"/>
          </p:nvPr>
        </p:nvSpPr>
        <p:spPr>
          <a:xfrm>
            <a:off x="457200" y="836613"/>
            <a:ext cx="8226425" cy="3862388"/>
          </a:xfrm>
        </p:spPr>
        <p:txBody>
          <a:bodyPr tIns="1097280"/>
          <a:lstStyle>
            <a:lvl1pPr algn="ctr">
              <a:defRPr/>
            </a:lvl1pPr>
          </a:lstStyle>
          <a:p>
            <a:r>
              <a:rPr lang="en-US"/>
              <a:t>Click icon to add table</a:t>
            </a:r>
          </a:p>
        </p:txBody>
      </p:sp>
      <p:pic>
        <p:nvPicPr>
          <p:cNvPr id="2" name="Picture 1">
            <a:extLst>
              <a:ext uri="{FF2B5EF4-FFF2-40B4-BE49-F238E27FC236}">
                <a16:creationId xmlns:a16="http://schemas.microsoft.com/office/drawing/2014/main" id="{1C42B453-9C7A-E363-2075-B760B4451A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5" name="Title 4">
            <a:extLst>
              <a:ext uri="{FF2B5EF4-FFF2-40B4-BE49-F238E27FC236}">
                <a16:creationId xmlns:a16="http://schemas.microsoft.com/office/drawing/2014/main" id="{923E0FF3-A7FB-652D-DFC2-9BF038980A09}"/>
              </a:ext>
            </a:extLst>
          </p:cNvPr>
          <p:cNvSpPr>
            <a:spLocks noGrp="1"/>
          </p:cNvSpPr>
          <p:nvPr>
            <p:ph type="title"/>
          </p:nvPr>
        </p:nvSpPr>
        <p:spPr/>
        <p:txBody>
          <a:bodyPr/>
          <a:lstStyle/>
          <a:p>
            <a:r>
              <a:rPr lang="en-US"/>
              <a:t>Click to edit Master title style</a:t>
            </a:r>
            <a:endParaRPr lang="en-US" dirty="0"/>
          </a:p>
        </p:txBody>
      </p:sp>
      <p:sp>
        <p:nvSpPr>
          <p:cNvPr id="7" name="TextBox 6">
            <a:extLst>
              <a:ext uri="{FF2B5EF4-FFF2-40B4-BE49-F238E27FC236}">
                <a16:creationId xmlns:a16="http://schemas.microsoft.com/office/drawing/2014/main" id="{C44760A2-BBDE-7C7B-0959-1059F57D2AC3}"/>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207798342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283D2F-E727-9FF1-9CC4-3BC3CAD99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2" name="Title 1">
            <a:extLst>
              <a:ext uri="{FF2B5EF4-FFF2-40B4-BE49-F238E27FC236}">
                <a16:creationId xmlns:a16="http://schemas.microsoft.com/office/drawing/2014/main" id="{0B5A7C90-3AF3-3BE7-814F-F55EC7EC7DC8}"/>
              </a:ext>
            </a:extLst>
          </p:cNvPr>
          <p:cNvSpPr>
            <a:spLocks noGrp="1"/>
          </p:cNvSpPr>
          <p:nvPr>
            <p:ph type="ctrTitle" hasCustomPrompt="1"/>
          </p:nvPr>
        </p:nvSpPr>
        <p:spPr>
          <a:xfrm>
            <a:off x="1171866" y="1983744"/>
            <a:ext cx="5437734" cy="97226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cxnSp>
        <p:nvCxnSpPr>
          <p:cNvPr id="4" name="Straight Connector 3">
            <a:extLst>
              <a:ext uri="{FF2B5EF4-FFF2-40B4-BE49-F238E27FC236}">
                <a16:creationId xmlns:a16="http://schemas.microsoft.com/office/drawing/2014/main" id="{C89ABEA4-5F29-61B1-6552-DB836D02F112}"/>
              </a:ext>
            </a:extLst>
          </p:cNvPr>
          <p:cNvCxnSpPr>
            <a:cxnSpLocks/>
          </p:cNvCxnSpPr>
          <p:nvPr userDrawn="1"/>
        </p:nvCxnSpPr>
        <p:spPr>
          <a:xfrm>
            <a:off x="1159166" y="1706283"/>
            <a:ext cx="5450434"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6" name="Text Placeholder 4">
            <a:extLst>
              <a:ext uri="{FF2B5EF4-FFF2-40B4-BE49-F238E27FC236}">
                <a16:creationId xmlns:a16="http://schemas.microsoft.com/office/drawing/2014/main" id="{8C76F9B9-A4A8-560E-FB7E-64819BE3859C}"/>
              </a:ext>
            </a:extLst>
          </p:cNvPr>
          <p:cNvSpPr>
            <a:spLocks noGrp="1"/>
          </p:cNvSpPr>
          <p:nvPr>
            <p:ph type="body" sz="quarter" idx="14"/>
          </p:nvPr>
        </p:nvSpPr>
        <p:spPr>
          <a:xfrm>
            <a:off x="1159165" y="3053470"/>
            <a:ext cx="5451680" cy="1370475"/>
          </a:xfrm>
          <a:prstGeom prst="rect">
            <a:avLst/>
          </a:prstGeom>
        </p:spPr>
        <p:txBody>
          <a:bodyPr lIns="0" tIns="0" rIns="0" bIns="0" anchor="t" anchorCtr="0"/>
          <a:lstStyle>
            <a:lvl1pPr marL="0" indent="0">
              <a:spcAft>
                <a:spcPts val="0"/>
              </a:spcAft>
              <a:buNone/>
              <a:defRPr sz="1200" b="0">
                <a:solidFill>
                  <a:schemeClr val="accent5"/>
                </a:solidFill>
              </a:defRPr>
            </a:lvl1pPr>
            <a:lvl2pPr>
              <a:spcAft>
                <a:spcPts val="0"/>
              </a:spcAft>
              <a:defRPr b="1">
                <a:solidFill>
                  <a:schemeClr val="accent5"/>
                </a:solidFill>
              </a:defRPr>
            </a:lvl2pPr>
            <a:lvl3pPr>
              <a:spcAft>
                <a:spcPts val="0"/>
              </a:spcAft>
              <a:defRPr>
                <a:solidFill>
                  <a:schemeClr val="accent5"/>
                </a:solidFill>
              </a:defRPr>
            </a:lvl3pPr>
            <a:lvl4pPr marL="0" indent="0">
              <a:buFontTx/>
              <a:buNone/>
              <a:defRPr b="1">
                <a:solidFill>
                  <a:schemeClr val="accent5"/>
                </a:solidFill>
              </a:defRPr>
            </a:lvl4pPr>
            <a:lvl5pPr marL="91440" indent="0">
              <a:buFontTx/>
              <a:buNone/>
              <a:defRPr b="1">
                <a:solidFill>
                  <a:schemeClr val="accent5"/>
                </a:solidFill>
              </a:defRPr>
            </a:lvl5pPr>
            <a:lvl6pPr marL="182880" indent="0">
              <a:buFontTx/>
              <a:buNone/>
              <a:defRPr b="1">
                <a:solidFill>
                  <a:schemeClr val="accent5"/>
                </a:solidFill>
              </a:defRPr>
            </a:lvl6pPr>
            <a:lvl7pPr marL="0" indent="0">
              <a:buFontTx/>
              <a:buNone/>
              <a:defRPr b="1">
                <a:solidFill>
                  <a:schemeClr val="accent5"/>
                </a:solidFill>
              </a:defRPr>
            </a:lvl7pPr>
            <a:lvl8pPr marL="137160" indent="0">
              <a:buFontTx/>
              <a:buNone/>
              <a:defRPr b="1">
                <a:solidFill>
                  <a:schemeClr val="accent5"/>
                </a:solidFill>
              </a:defRPr>
            </a:lvl8pPr>
            <a:lvl9pPr>
              <a:defRPr sz="1200">
                <a:solidFill>
                  <a:schemeClr val="accent5"/>
                </a:solidFill>
              </a:defRPr>
            </a:lvl9pPr>
          </a:lstStyle>
          <a:p>
            <a:pPr lvl="0"/>
            <a:r>
              <a:rPr lang="en-US"/>
              <a:t>Click to edit Master text styles</a:t>
            </a:r>
          </a:p>
        </p:txBody>
      </p:sp>
    </p:spTree>
    <p:extLst>
      <p:ext uri="{BB962C8B-B14F-4D97-AF65-F5344CB8AC3E}">
        <p14:creationId xmlns:p14="http://schemas.microsoft.com/office/powerpoint/2010/main" val="129237537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866203" y="1244599"/>
            <a:ext cx="3572447" cy="136112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sp>
        <p:nvSpPr>
          <p:cNvPr id="4" name="Text Placeholder 4">
            <a:extLst>
              <a:ext uri="{FF2B5EF4-FFF2-40B4-BE49-F238E27FC236}">
                <a16:creationId xmlns:a16="http://schemas.microsoft.com/office/drawing/2014/main" id="{AB7415E2-C121-BC54-074C-5D536A3C0FC7}"/>
              </a:ext>
            </a:extLst>
          </p:cNvPr>
          <p:cNvSpPr>
            <a:spLocks noGrp="1"/>
          </p:cNvSpPr>
          <p:nvPr>
            <p:ph type="body" sz="quarter" idx="14" hasCustomPrompt="1"/>
          </p:nvPr>
        </p:nvSpPr>
        <p:spPr>
          <a:xfrm>
            <a:off x="866203" y="2854768"/>
            <a:ext cx="3572447" cy="1198755"/>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866203" y="273024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A0BDDE22-2BAB-EF1F-B8AF-4D1E4816351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7" name="Footer Placeholder 2">
            <a:extLst>
              <a:ext uri="{FF2B5EF4-FFF2-40B4-BE49-F238E27FC236}">
                <a16:creationId xmlns:a16="http://schemas.microsoft.com/office/drawing/2014/main" id="{D38CBEC2-22E3-5F34-8B45-EBF71BA3861A}"/>
              </a:ext>
            </a:extLst>
          </p:cNvPr>
          <p:cNvSpPr>
            <a:spLocks noGrp="1"/>
          </p:cNvSpPr>
          <p:nvPr>
            <p:ph type="ftr" sz="quarter" idx="19"/>
          </p:nvPr>
        </p:nvSpPr>
        <p:spPr>
          <a:xfrm>
            <a:off x="866203" y="4859338"/>
            <a:ext cx="3572446" cy="117760"/>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vl6pPr algn="l">
              <a:defRPr>
                <a:solidFill>
                  <a:schemeClr val="bg1"/>
                </a:solidFill>
              </a:defRPr>
            </a:lvl6pPr>
            <a:lvl7pPr algn="l">
              <a:defRPr>
                <a:solidFill>
                  <a:schemeClr val="bg1"/>
                </a:solidFill>
              </a:defRPr>
            </a:lvl7pPr>
            <a:lvl8pPr algn="l">
              <a:defRPr>
                <a:solidFill>
                  <a:schemeClr val="bg1"/>
                </a:solidFill>
              </a:defRPr>
            </a:lvl8pPr>
            <a:lvl9pPr algn="l">
              <a:defRPr>
                <a:solidFill>
                  <a:schemeClr val="bg1"/>
                </a:solidFill>
              </a:defRPr>
            </a:lvl9pPr>
          </a:lstStyle>
          <a:p>
            <a:r>
              <a:rPr lang="en-US"/>
              <a:t>Member FINRA/SIPC</a:t>
            </a:r>
            <a:endParaRPr lang="en-US" dirty="0"/>
          </a:p>
        </p:txBody>
      </p:sp>
      <p:sp>
        <p:nvSpPr>
          <p:cNvPr id="5" name="TextBox 4">
            <a:extLst>
              <a:ext uri="{FF2B5EF4-FFF2-40B4-BE49-F238E27FC236}">
                <a16:creationId xmlns:a16="http://schemas.microsoft.com/office/drawing/2014/main" id="{99DD6356-EFC1-C986-247E-2DA7DF4B0C7C}"/>
              </a:ext>
            </a:extLst>
          </p:cNvPr>
          <p:cNvSpPr txBox="1"/>
          <p:nvPr userDrawn="1"/>
        </p:nvSpPr>
        <p:spPr>
          <a:xfrm>
            <a:off x="3286340" y="275008"/>
            <a:ext cx="0" cy="0"/>
          </a:xfrm>
          <a:prstGeom prst="rect">
            <a:avLst/>
          </a:prstGeom>
        </p:spPr>
        <p:txBody>
          <a:bodyPr vert="horz" wrap="none" lIns="0" tIns="0" rIns="0" bIns="0" rtlCol="0">
            <a:noAutofit/>
          </a:bodyPr>
          <a:lstStyle/>
          <a:p>
            <a:pPr marL="0" indent="0" algn="l">
              <a:spcBef>
                <a:spcPts val="0"/>
              </a:spcBef>
              <a:spcAft>
                <a:spcPts val="600"/>
              </a:spcAft>
              <a:buFontTx/>
              <a:buNone/>
            </a:pPr>
            <a:endParaRPr lang="en-US" sz="1200" b="0" i="0" dirty="0">
              <a:solidFill>
                <a:schemeClr val="tx1"/>
              </a:solidFill>
              <a:latin typeface="Tenorite" pitchFamily="2" charset="0"/>
            </a:endParaRPr>
          </a:p>
        </p:txBody>
      </p:sp>
    </p:spTree>
    <p:extLst>
      <p:ext uri="{BB962C8B-B14F-4D97-AF65-F5344CB8AC3E}">
        <p14:creationId xmlns:p14="http://schemas.microsoft.com/office/powerpoint/2010/main" val="139462553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Images &amp; caption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30D3000-D8A7-0C48-953C-B631DF447403}"/>
              </a:ext>
            </a:extLst>
          </p:cNvPr>
          <p:cNvSpPr>
            <a:spLocks noGrp="1"/>
          </p:cNvSpPr>
          <p:nvPr>
            <p:ph type="pic" idx="11"/>
          </p:nvPr>
        </p:nvSpPr>
        <p:spPr>
          <a:xfrm>
            <a:off x="457200" y="1244600"/>
            <a:ext cx="2562225" cy="1443937"/>
          </a:xfrm>
          <a:prstGeom prst="rect">
            <a:avLst/>
          </a:prstGeom>
          <a:solidFill>
            <a:schemeClr val="bg1">
              <a:lumMod val="75000"/>
            </a:schemeClr>
          </a:solidFill>
        </p:spPr>
        <p:txBody>
          <a:bodyPr tIns="3657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18" name="Picture Placeholder 2">
            <a:extLst>
              <a:ext uri="{FF2B5EF4-FFF2-40B4-BE49-F238E27FC236}">
                <a16:creationId xmlns:a16="http://schemas.microsoft.com/office/drawing/2014/main" id="{515156B7-F270-8942-A2CC-E8539799524A}"/>
              </a:ext>
            </a:extLst>
          </p:cNvPr>
          <p:cNvSpPr>
            <a:spLocks noGrp="1"/>
          </p:cNvSpPr>
          <p:nvPr>
            <p:ph type="pic" idx="12"/>
          </p:nvPr>
        </p:nvSpPr>
        <p:spPr>
          <a:xfrm>
            <a:off x="3290888" y="1244600"/>
            <a:ext cx="2562225" cy="1443937"/>
          </a:xfrm>
          <a:prstGeom prst="rect">
            <a:avLst/>
          </a:prstGeom>
          <a:solidFill>
            <a:schemeClr val="bg1">
              <a:lumMod val="75000"/>
            </a:schemeClr>
          </a:solidFill>
        </p:spPr>
        <p:txBody>
          <a:bodyPr tIns="3657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19" name="Picture Placeholder 2">
            <a:extLst>
              <a:ext uri="{FF2B5EF4-FFF2-40B4-BE49-F238E27FC236}">
                <a16:creationId xmlns:a16="http://schemas.microsoft.com/office/drawing/2014/main" id="{66B6E3F3-AB1C-6445-BBF7-C52DAFBB7B87}"/>
              </a:ext>
            </a:extLst>
          </p:cNvPr>
          <p:cNvSpPr>
            <a:spLocks noGrp="1"/>
          </p:cNvSpPr>
          <p:nvPr>
            <p:ph type="pic" idx="13"/>
          </p:nvPr>
        </p:nvSpPr>
        <p:spPr>
          <a:xfrm>
            <a:off x="6124575" y="1244600"/>
            <a:ext cx="2552633" cy="1443937"/>
          </a:xfrm>
          <a:prstGeom prst="rect">
            <a:avLst/>
          </a:prstGeom>
          <a:solidFill>
            <a:schemeClr val="bg1">
              <a:lumMod val="75000"/>
            </a:schemeClr>
          </a:solidFill>
        </p:spPr>
        <p:txBody>
          <a:bodyPr tIns="3657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3" name="Text Placeholder 20">
            <a:extLst>
              <a:ext uri="{FF2B5EF4-FFF2-40B4-BE49-F238E27FC236}">
                <a16:creationId xmlns:a16="http://schemas.microsoft.com/office/drawing/2014/main" id="{1BBA666B-BADD-644C-A247-901D24BC09B9}"/>
              </a:ext>
            </a:extLst>
          </p:cNvPr>
          <p:cNvSpPr>
            <a:spLocks noGrp="1"/>
          </p:cNvSpPr>
          <p:nvPr>
            <p:ph type="body" sz="quarter" idx="16"/>
          </p:nvPr>
        </p:nvSpPr>
        <p:spPr>
          <a:xfrm>
            <a:off x="466792" y="2944813"/>
            <a:ext cx="2552633" cy="927100"/>
          </a:xfrm>
          <a:prstGeom prst="rect">
            <a:avLst/>
          </a:prstGeom>
        </p:spPr>
        <p:txBody>
          <a:bodyPr/>
          <a:lstStyle>
            <a:lvl1pPr marL="0" indent="0" algn="ctr">
              <a:lnSpc>
                <a:spcPct val="100000"/>
              </a:lnSpc>
              <a:spcBef>
                <a:spcPts val="0"/>
              </a:spcBef>
              <a:buNone/>
              <a:defRPr sz="1400" b="1">
                <a:solidFill>
                  <a:schemeClr val="accent5"/>
                </a:solidFill>
              </a:defRPr>
            </a:lvl1pPr>
            <a:lvl2pPr marL="0" indent="0" algn="ctr">
              <a:lnSpc>
                <a:spcPct val="100000"/>
              </a:lnSpc>
              <a:spcBef>
                <a:spcPts val="0"/>
              </a:spcBef>
              <a:buNone/>
              <a:defRPr sz="12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93FD1716-A6A4-1506-A729-567160051EE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D4BA1A1-5399-3677-D55A-2129F8044E14}"/>
              </a:ext>
            </a:extLst>
          </p:cNvPr>
          <p:cNvSpPr>
            <a:spLocks noGrp="1"/>
          </p:cNvSpPr>
          <p:nvPr>
            <p:ph type="ftr" sz="quarter" idx="19"/>
          </p:nvPr>
        </p:nvSpPr>
        <p:spPr/>
        <p:txBody>
          <a:bodyPr/>
          <a:lstStyle/>
          <a:p>
            <a:r>
              <a:rPr lang="en-US"/>
              <a:t>Member FINRA/SIPC</a:t>
            </a:r>
            <a:endParaRPr lang="en-US" dirty="0"/>
          </a:p>
        </p:txBody>
      </p:sp>
      <p:cxnSp>
        <p:nvCxnSpPr>
          <p:cNvPr id="6" name="Straight Connector 5">
            <a:extLst>
              <a:ext uri="{FF2B5EF4-FFF2-40B4-BE49-F238E27FC236}">
                <a16:creationId xmlns:a16="http://schemas.microsoft.com/office/drawing/2014/main" id="{A34013C6-309D-0B8C-477A-C947987BBD90}"/>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9" name="Text Placeholder 20">
            <a:extLst>
              <a:ext uri="{FF2B5EF4-FFF2-40B4-BE49-F238E27FC236}">
                <a16:creationId xmlns:a16="http://schemas.microsoft.com/office/drawing/2014/main" id="{20745CD4-13C9-68A3-F116-8F5D41267422}"/>
              </a:ext>
            </a:extLst>
          </p:cNvPr>
          <p:cNvSpPr>
            <a:spLocks noGrp="1"/>
          </p:cNvSpPr>
          <p:nvPr>
            <p:ph type="body" sz="quarter" idx="21"/>
          </p:nvPr>
        </p:nvSpPr>
        <p:spPr>
          <a:xfrm>
            <a:off x="3294658" y="2944813"/>
            <a:ext cx="2552633" cy="927100"/>
          </a:xfrm>
          <a:prstGeom prst="rect">
            <a:avLst/>
          </a:prstGeom>
        </p:spPr>
        <p:txBody>
          <a:bodyPr/>
          <a:lstStyle>
            <a:lvl1pPr marL="0" indent="0" algn="ctr">
              <a:lnSpc>
                <a:spcPct val="100000"/>
              </a:lnSpc>
              <a:spcBef>
                <a:spcPts val="0"/>
              </a:spcBef>
              <a:buNone/>
              <a:defRPr sz="1400" b="1">
                <a:solidFill>
                  <a:schemeClr val="accent5"/>
                </a:solidFill>
              </a:defRPr>
            </a:lvl1pPr>
            <a:lvl2pPr marL="0" indent="0" algn="ctr">
              <a:lnSpc>
                <a:spcPct val="100000"/>
              </a:lnSpc>
              <a:spcBef>
                <a:spcPts val="0"/>
              </a:spcBef>
              <a:buNone/>
              <a:defRPr sz="12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10" name="Text Placeholder 20">
            <a:extLst>
              <a:ext uri="{FF2B5EF4-FFF2-40B4-BE49-F238E27FC236}">
                <a16:creationId xmlns:a16="http://schemas.microsoft.com/office/drawing/2014/main" id="{86AFF49F-A175-1359-C6BD-CF1C5ED67C5E}"/>
              </a:ext>
            </a:extLst>
          </p:cNvPr>
          <p:cNvSpPr>
            <a:spLocks noGrp="1"/>
          </p:cNvSpPr>
          <p:nvPr>
            <p:ph type="body" sz="quarter" idx="22"/>
          </p:nvPr>
        </p:nvSpPr>
        <p:spPr>
          <a:xfrm>
            <a:off x="6122524" y="2944813"/>
            <a:ext cx="2552633" cy="927100"/>
          </a:xfrm>
          <a:prstGeom prst="rect">
            <a:avLst/>
          </a:prstGeom>
        </p:spPr>
        <p:txBody>
          <a:bodyPr/>
          <a:lstStyle>
            <a:lvl1pPr marL="0" indent="0" algn="ctr">
              <a:lnSpc>
                <a:spcPct val="100000"/>
              </a:lnSpc>
              <a:spcBef>
                <a:spcPts val="0"/>
              </a:spcBef>
              <a:buNone/>
              <a:defRPr sz="1400" b="1">
                <a:solidFill>
                  <a:schemeClr val="accent5"/>
                </a:solidFill>
              </a:defRPr>
            </a:lvl1pPr>
            <a:lvl2pPr marL="0" indent="0" algn="ctr">
              <a:lnSpc>
                <a:spcPct val="100000"/>
              </a:lnSpc>
              <a:spcBef>
                <a:spcPts val="0"/>
              </a:spcBef>
              <a:buNone/>
              <a:defRPr sz="12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7A4EC2AE-840E-381A-5939-EE82820BCD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7" name="Text Placeholder 6">
            <a:extLst>
              <a:ext uri="{FF2B5EF4-FFF2-40B4-BE49-F238E27FC236}">
                <a16:creationId xmlns:a16="http://schemas.microsoft.com/office/drawing/2014/main" id="{7B7B3D83-1A58-962C-5FBB-CFA68B587E36}"/>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8" name="TextBox 7">
            <a:extLst>
              <a:ext uri="{FF2B5EF4-FFF2-40B4-BE49-F238E27FC236}">
                <a16:creationId xmlns:a16="http://schemas.microsoft.com/office/drawing/2014/main" id="{6272587B-F4B5-4C68-CE1B-421A47440C0D}"/>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245669733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1">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B28C6AC-B9CB-C8B5-C6F1-B7B3CF456EEF}"/>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10" name="Title 9">
            <a:extLst>
              <a:ext uri="{FF2B5EF4-FFF2-40B4-BE49-F238E27FC236}">
                <a16:creationId xmlns:a16="http://schemas.microsoft.com/office/drawing/2014/main" id="{9FF2BECC-9D75-A46D-6DA2-AA34DFDCD2DC}"/>
              </a:ext>
            </a:extLst>
          </p:cNvPr>
          <p:cNvSpPr>
            <a:spLocks noGrp="1"/>
          </p:cNvSpPr>
          <p:nvPr>
            <p:ph type="title"/>
          </p:nvPr>
        </p:nvSpPr>
        <p:spPr/>
        <p:txBody>
          <a:bodyPr/>
          <a:lstStyle/>
          <a:p>
            <a:r>
              <a:rPr lang="en-US"/>
              <a:t>Click to edit Master title style</a:t>
            </a:r>
            <a:endParaRPr lang="en-US" dirty="0"/>
          </a:p>
        </p:txBody>
      </p:sp>
      <p:sp>
        <p:nvSpPr>
          <p:cNvPr id="11" name="Footer Placeholder 10">
            <a:extLst>
              <a:ext uri="{FF2B5EF4-FFF2-40B4-BE49-F238E27FC236}">
                <a16:creationId xmlns:a16="http://schemas.microsoft.com/office/drawing/2014/main" id="{EA51C956-A47D-17C6-354F-BAAD7BF0C9FF}"/>
              </a:ext>
            </a:extLst>
          </p:cNvPr>
          <p:cNvSpPr>
            <a:spLocks noGrp="1"/>
          </p:cNvSpPr>
          <p:nvPr>
            <p:ph type="ftr" sz="quarter" idx="35"/>
          </p:nvPr>
        </p:nvSpPr>
        <p:spPr/>
        <p:txBody>
          <a:bodyPr/>
          <a:lstStyle/>
          <a:p>
            <a:r>
              <a:rPr lang="en-US"/>
              <a:t>Member FINRA/SIPC</a:t>
            </a:r>
            <a:endParaRPr lang="en-US" dirty="0"/>
          </a:p>
        </p:txBody>
      </p:sp>
      <p:sp>
        <p:nvSpPr>
          <p:cNvPr id="12" name="Picture Placeholder 2">
            <a:extLst>
              <a:ext uri="{FF2B5EF4-FFF2-40B4-BE49-F238E27FC236}">
                <a16:creationId xmlns:a16="http://schemas.microsoft.com/office/drawing/2014/main" id="{2AC3B98B-6F29-4584-A135-F30C999FB580}"/>
              </a:ext>
            </a:extLst>
          </p:cNvPr>
          <p:cNvSpPr>
            <a:spLocks noGrp="1"/>
          </p:cNvSpPr>
          <p:nvPr>
            <p:ph type="pic" idx="11"/>
          </p:nvPr>
        </p:nvSpPr>
        <p:spPr>
          <a:xfrm>
            <a:off x="457201" y="1244600"/>
            <a:ext cx="1447800" cy="1443937"/>
          </a:xfrm>
          <a:prstGeom prst="rect">
            <a:avLst/>
          </a:prstGeom>
          <a:solidFill>
            <a:schemeClr val="bg1">
              <a:lumMod val="75000"/>
            </a:schemeClr>
          </a:solidFill>
        </p:spPr>
        <p:txBody>
          <a:bodyPr tIns="3657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19" name="Text Placeholder 20">
            <a:extLst>
              <a:ext uri="{FF2B5EF4-FFF2-40B4-BE49-F238E27FC236}">
                <a16:creationId xmlns:a16="http://schemas.microsoft.com/office/drawing/2014/main" id="{BB38E25E-2BD3-600C-D3CA-7A51490EE094}"/>
              </a:ext>
            </a:extLst>
          </p:cNvPr>
          <p:cNvSpPr>
            <a:spLocks noGrp="1"/>
          </p:cNvSpPr>
          <p:nvPr>
            <p:ph type="body" sz="quarter" idx="16"/>
          </p:nvPr>
        </p:nvSpPr>
        <p:spPr>
          <a:xfrm>
            <a:off x="466792" y="2944813"/>
            <a:ext cx="1447801" cy="927100"/>
          </a:xfrm>
          <a:prstGeom prst="rect">
            <a:avLst/>
          </a:prstGeom>
        </p:spPr>
        <p:txBody>
          <a:bodyPr/>
          <a:lstStyle>
            <a:lvl1pPr marL="0" indent="0" algn="l">
              <a:lnSpc>
                <a:spcPct val="100000"/>
              </a:lnSpc>
              <a:spcBef>
                <a:spcPts val="0"/>
              </a:spcBef>
              <a:buNone/>
              <a:defRPr sz="1400" b="1">
                <a:solidFill>
                  <a:schemeClr val="accent5"/>
                </a:solidFill>
              </a:defRPr>
            </a:lvl1pPr>
            <a:lvl2pPr marL="0" indent="0" algn="l">
              <a:lnSpc>
                <a:spcPct val="100000"/>
              </a:lnSpc>
              <a:spcBef>
                <a:spcPts val="0"/>
              </a:spcBef>
              <a:buNone/>
              <a:defRPr sz="12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2" name="Picture Placeholder 2">
            <a:extLst>
              <a:ext uri="{FF2B5EF4-FFF2-40B4-BE49-F238E27FC236}">
                <a16:creationId xmlns:a16="http://schemas.microsoft.com/office/drawing/2014/main" id="{1AFFF89A-D488-99DD-3C7B-1A3BED1AA9BD}"/>
              </a:ext>
            </a:extLst>
          </p:cNvPr>
          <p:cNvSpPr>
            <a:spLocks noGrp="1"/>
          </p:cNvSpPr>
          <p:nvPr>
            <p:ph type="pic" idx="37"/>
          </p:nvPr>
        </p:nvSpPr>
        <p:spPr>
          <a:xfrm>
            <a:off x="2692403" y="1244600"/>
            <a:ext cx="1447800" cy="1443937"/>
          </a:xfrm>
          <a:prstGeom prst="rect">
            <a:avLst/>
          </a:prstGeom>
          <a:solidFill>
            <a:schemeClr val="bg1">
              <a:lumMod val="75000"/>
            </a:schemeClr>
          </a:solidFill>
        </p:spPr>
        <p:txBody>
          <a:bodyPr tIns="3657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3" name="Text Placeholder 20">
            <a:extLst>
              <a:ext uri="{FF2B5EF4-FFF2-40B4-BE49-F238E27FC236}">
                <a16:creationId xmlns:a16="http://schemas.microsoft.com/office/drawing/2014/main" id="{8C5AC523-3184-0F92-FEA2-5E3E6B82424D}"/>
              </a:ext>
            </a:extLst>
          </p:cNvPr>
          <p:cNvSpPr>
            <a:spLocks noGrp="1"/>
          </p:cNvSpPr>
          <p:nvPr>
            <p:ph type="body" sz="quarter" idx="38"/>
          </p:nvPr>
        </p:nvSpPr>
        <p:spPr>
          <a:xfrm>
            <a:off x="2701994" y="2944813"/>
            <a:ext cx="1447801" cy="927100"/>
          </a:xfrm>
          <a:prstGeom prst="rect">
            <a:avLst/>
          </a:prstGeom>
        </p:spPr>
        <p:txBody>
          <a:bodyPr/>
          <a:lstStyle>
            <a:lvl1pPr marL="0" indent="0" algn="l">
              <a:lnSpc>
                <a:spcPct val="100000"/>
              </a:lnSpc>
              <a:spcBef>
                <a:spcPts val="0"/>
              </a:spcBef>
              <a:buNone/>
              <a:defRPr sz="1400" b="1">
                <a:solidFill>
                  <a:schemeClr val="accent5"/>
                </a:solidFill>
              </a:defRPr>
            </a:lvl1pPr>
            <a:lvl2pPr marL="0" indent="0" algn="l">
              <a:lnSpc>
                <a:spcPct val="100000"/>
              </a:lnSpc>
              <a:spcBef>
                <a:spcPts val="0"/>
              </a:spcBef>
              <a:buNone/>
              <a:defRPr sz="12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4" name="Picture Placeholder 2">
            <a:extLst>
              <a:ext uri="{FF2B5EF4-FFF2-40B4-BE49-F238E27FC236}">
                <a16:creationId xmlns:a16="http://schemas.microsoft.com/office/drawing/2014/main" id="{8EEC78A7-C41E-B9FB-DCD5-783EEECCCAF8}"/>
              </a:ext>
            </a:extLst>
          </p:cNvPr>
          <p:cNvSpPr>
            <a:spLocks noGrp="1"/>
          </p:cNvSpPr>
          <p:nvPr>
            <p:ph type="pic" idx="39"/>
          </p:nvPr>
        </p:nvSpPr>
        <p:spPr>
          <a:xfrm>
            <a:off x="7247468" y="1244600"/>
            <a:ext cx="1447800" cy="1443937"/>
          </a:xfrm>
          <a:prstGeom prst="rect">
            <a:avLst/>
          </a:prstGeom>
          <a:solidFill>
            <a:schemeClr val="bg1">
              <a:lumMod val="75000"/>
            </a:schemeClr>
          </a:solidFill>
        </p:spPr>
        <p:txBody>
          <a:bodyPr tIns="3657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5" name="Text Placeholder 20">
            <a:extLst>
              <a:ext uri="{FF2B5EF4-FFF2-40B4-BE49-F238E27FC236}">
                <a16:creationId xmlns:a16="http://schemas.microsoft.com/office/drawing/2014/main" id="{57BFC2C7-812A-B6A3-D35C-F26013DA3690}"/>
              </a:ext>
            </a:extLst>
          </p:cNvPr>
          <p:cNvSpPr>
            <a:spLocks noGrp="1"/>
          </p:cNvSpPr>
          <p:nvPr>
            <p:ph type="body" sz="quarter" idx="40"/>
          </p:nvPr>
        </p:nvSpPr>
        <p:spPr>
          <a:xfrm>
            <a:off x="7257059" y="2944813"/>
            <a:ext cx="1447801" cy="927100"/>
          </a:xfrm>
          <a:prstGeom prst="rect">
            <a:avLst/>
          </a:prstGeom>
        </p:spPr>
        <p:txBody>
          <a:bodyPr/>
          <a:lstStyle>
            <a:lvl1pPr marL="0" indent="0" algn="l">
              <a:lnSpc>
                <a:spcPct val="100000"/>
              </a:lnSpc>
              <a:spcBef>
                <a:spcPts val="0"/>
              </a:spcBef>
              <a:buNone/>
              <a:defRPr sz="1400" b="1">
                <a:solidFill>
                  <a:schemeClr val="accent5"/>
                </a:solidFill>
              </a:defRPr>
            </a:lvl1pPr>
            <a:lvl2pPr marL="0" indent="0" algn="l">
              <a:lnSpc>
                <a:spcPct val="100000"/>
              </a:lnSpc>
              <a:spcBef>
                <a:spcPts val="0"/>
              </a:spcBef>
              <a:buNone/>
              <a:defRPr sz="12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6" name="Picture Placeholder 2">
            <a:extLst>
              <a:ext uri="{FF2B5EF4-FFF2-40B4-BE49-F238E27FC236}">
                <a16:creationId xmlns:a16="http://schemas.microsoft.com/office/drawing/2014/main" id="{62B74CBE-47FA-B481-DBFA-062F6A35E65E}"/>
              </a:ext>
            </a:extLst>
          </p:cNvPr>
          <p:cNvSpPr>
            <a:spLocks noGrp="1"/>
          </p:cNvSpPr>
          <p:nvPr>
            <p:ph type="pic" idx="41"/>
          </p:nvPr>
        </p:nvSpPr>
        <p:spPr>
          <a:xfrm>
            <a:off x="4995333" y="1244600"/>
            <a:ext cx="1447800" cy="1443937"/>
          </a:xfrm>
          <a:prstGeom prst="rect">
            <a:avLst/>
          </a:prstGeom>
          <a:solidFill>
            <a:schemeClr val="bg1">
              <a:lumMod val="75000"/>
            </a:schemeClr>
          </a:solidFill>
        </p:spPr>
        <p:txBody>
          <a:bodyPr tIns="36576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7" name="Text Placeholder 20">
            <a:extLst>
              <a:ext uri="{FF2B5EF4-FFF2-40B4-BE49-F238E27FC236}">
                <a16:creationId xmlns:a16="http://schemas.microsoft.com/office/drawing/2014/main" id="{F4CB2C70-9BCA-7295-A768-B483BB8DC9D7}"/>
              </a:ext>
            </a:extLst>
          </p:cNvPr>
          <p:cNvSpPr>
            <a:spLocks noGrp="1"/>
          </p:cNvSpPr>
          <p:nvPr>
            <p:ph type="body" sz="quarter" idx="42"/>
          </p:nvPr>
        </p:nvSpPr>
        <p:spPr>
          <a:xfrm>
            <a:off x="5004924" y="2944813"/>
            <a:ext cx="1447801" cy="927100"/>
          </a:xfrm>
          <a:prstGeom prst="rect">
            <a:avLst/>
          </a:prstGeom>
        </p:spPr>
        <p:txBody>
          <a:bodyPr/>
          <a:lstStyle>
            <a:lvl1pPr marL="0" indent="0" algn="l">
              <a:lnSpc>
                <a:spcPct val="100000"/>
              </a:lnSpc>
              <a:spcBef>
                <a:spcPts val="0"/>
              </a:spcBef>
              <a:buNone/>
              <a:defRPr sz="1400" b="1">
                <a:solidFill>
                  <a:schemeClr val="accent5"/>
                </a:solidFill>
              </a:defRPr>
            </a:lvl1pPr>
            <a:lvl2pPr marL="0" indent="0" algn="l">
              <a:lnSpc>
                <a:spcPct val="100000"/>
              </a:lnSpc>
              <a:spcBef>
                <a:spcPts val="0"/>
              </a:spcBef>
              <a:buNone/>
              <a:defRPr sz="12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5A84BB19-2D0F-C7D5-1B85-A7EF4E5524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4" name="Text Placeholder 6">
            <a:extLst>
              <a:ext uri="{FF2B5EF4-FFF2-40B4-BE49-F238E27FC236}">
                <a16:creationId xmlns:a16="http://schemas.microsoft.com/office/drawing/2014/main" id="{96B8D7FB-B041-2931-7F9D-D2952D88962A}"/>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5" name="TextBox 4">
            <a:extLst>
              <a:ext uri="{FF2B5EF4-FFF2-40B4-BE49-F238E27FC236}">
                <a16:creationId xmlns:a16="http://schemas.microsoft.com/office/drawing/2014/main" id="{15C2DF9C-86B0-48F8-401F-F6ACEF5B0D7E}"/>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80543236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1343B43-6AD7-4109-A31E-E992DE23B1E6}"/>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sp>
        <p:nvSpPr>
          <p:cNvPr id="5" name="Title 4">
            <a:extLst>
              <a:ext uri="{FF2B5EF4-FFF2-40B4-BE49-F238E27FC236}">
                <a16:creationId xmlns:a16="http://schemas.microsoft.com/office/drawing/2014/main" id="{25250BA2-AC78-ACFE-E142-3102819603BD}"/>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B9607C7F-0C5A-32C6-6135-6B427E8A9B84}"/>
              </a:ext>
            </a:extLst>
          </p:cNvPr>
          <p:cNvSpPr>
            <a:spLocks noGrp="1"/>
          </p:cNvSpPr>
          <p:nvPr>
            <p:ph type="ftr" sz="quarter" idx="57"/>
          </p:nvPr>
        </p:nvSpPr>
        <p:spPr/>
        <p:txBody>
          <a:bodyPr/>
          <a:lstStyle/>
          <a:p>
            <a:r>
              <a:rPr lang="en-US"/>
              <a:t>Member FINRA/SIPC</a:t>
            </a:r>
            <a:endParaRPr lang="en-US" dirty="0"/>
          </a:p>
        </p:txBody>
      </p:sp>
      <p:sp>
        <p:nvSpPr>
          <p:cNvPr id="8" name="Picture Placeholder 2">
            <a:extLst>
              <a:ext uri="{FF2B5EF4-FFF2-40B4-BE49-F238E27FC236}">
                <a16:creationId xmlns:a16="http://schemas.microsoft.com/office/drawing/2014/main" id="{39BA3E88-8B28-B6AB-C964-E578900586BF}"/>
              </a:ext>
            </a:extLst>
          </p:cNvPr>
          <p:cNvSpPr>
            <a:spLocks noGrp="1"/>
          </p:cNvSpPr>
          <p:nvPr>
            <p:ph type="pic" idx="11"/>
          </p:nvPr>
        </p:nvSpPr>
        <p:spPr>
          <a:xfrm>
            <a:off x="457200" y="1244600"/>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10" name="Text Placeholder 20">
            <a:extLst>
              <a:ext uri="{FF2B5EF4-FFF2-40B4-BE49-F238E27FC236}">
                <a16:creationId xmlns:a16="http://schemas.microsoft.com/office/drawing/2014/main" id="{D40FF83B-EDB6-0236-34B0-284EB4FD785B}"/>
              </a:ext>
            </a:extLst>
          </p:cNvPr>
          <p:cNvSpPr>
            <a:spLocks noGrp="1"/>
          </p:cNvSpPr>
          <p:nvPr>
            <p:ph type="body" sz="quarter" idx="16"/>
          </p:nvPr>
        </p:nvSpPr>
        <p:spPr>
          <a:xfrm>
            <a:off x="1376155" y="1244600"/>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11" name="Picture Placeholder 2">
            <a:extLst>
              <a:ext uri="{FF2B5EF4-FFF2-40B4-BE49-F238E27FC236}">
                <a16:creationId xmlns:a16="http://schemas.microsoft.com/office/drawing/2014/main" id="{686A6368-3F52-2ACE-E7EA-9DF9253BBAC5}"/>
              </a:ext>
            </a:extLst>
          </p:cNvPr>
          <p:cNvSpPr>
            <a:spLocks noGrp="1"/>
          </p:cNvSpPr>
          <p:nvPr>
            <p:ph type="pic" idx="59"/>
          </p:nvPr>
        </p:nvSpPr>
        <p:spPr>
          <a:xfrm>
            <a:off x="457200" y="2302933"/>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12" name="Text Placeholder 20">
            <a:extLst>
              <a:ext uri="{FF2B5EF4-FFF2-40B4-BE49-F238E27FC236}">
                <a16:creationId xmlns:a16="http://schemas.microsoft.com/office/drawing/2014/main" id="{1A4A9217-122F-9D4B-3626-D6C699210677}"/>
              </a:ext>
            </a:extLst>
          </p:cNvPr>
          <p:cNvSpPr>
            <a:spLocks noGrp="1"/>
          </p:cNvSpPr>
          <p:nvPr>
            <p:ph type="body" sz="quarter" idx="60"/>
          </p:nvPr>
        </p:nvSpPr>
        <p:spPr>
          <a:xfrm>
            <a:off x="1376155" y="2302933"/>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2" name="Picture Placeholder 2">
            <a:extLst>
              <a:ext uri="{FF2B5EF4-FFF2-40B4-BE49-F238E27FC236}">
                <a16:creationId xmlns:a16="http://schemas.microsoft.com/office/drawing/2014/main" id="{786559B8-ACEA-CBCF-9705-256CCAF200A2}"/>
              </a:ext>
            </a:extLst>
          </p:cNvPr>
          <p:cNvSpPr>
            <a:spLocks noGrp="1"/>
          </p:cNvSpPr>
          <p:nvPr>
            <p:ph type="pic" idx="61"/>
          </p:nvPr>
        </p:nvSpPr>
        <p:spPr>
          <a:xfrm>
            <a:off x="457200" y="3361267"/>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3" name="Text Placeholder 20">
            <a:extLst>
              <a:ext uri="{FF2B5EF4-FFF2-40B4-BE49-F238E27FC236}">
                <a16:creationId xmlns:a16="http://schemas.microsoft.com/office/drawing/2014/main" id="{C21F2CD2-A092-4B79-56C0-274F9630F50E}"/>
              </a:ext>
            </a:extLst>
          </p:cNvPr>
          <p:cNvSpPr>
            <a:spLocks noGrp="1"/>
          </p:cNvSpPr>
          <p:nvPr>
            <p:ph type="body" sz="quarter" idx="62"/>
          </p:nvPr>
        </p:nvSpPr>
        <p:spPr>
          <a:xfrm>
            <a:off x="1376155" y="3361267"/>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4" name="Picture Placeholder 2">
            <a:extLst>
              <a:ext uri="{FF2B5EF4-FFF2-40B4-BE49-F238E27FC236}">
                <a16:creationId xmlns:a16="http://schemas.microsoft.com/office/drawing/2014/main" id="{2C0ACF3D-39C0-4AB6-D114-DE2FA407AB71}"/>
              </a:ext>
            </a:extLst>
          </p:cNvPr>
          <p:cNvSpPr>
            <a:spLocks noGrp="1"/>
          </p:cNvSpPr>
          <p:nvPr>
            <p:ph type="pic" idx="63"/>
          </p:nvPr>
        </p:nvSpPr>
        <p:spPr>
          <a:xfrm>
            <a:off x="3293534" y="1244600"/>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5" name="Text Placeholder 20">
            <a:extLst>
              <a:ext uri="{FF2B5EF4-FFF2-40B4-BE49-F238E27FC236}">
                <a16:creationId xmlns:a16="http://schemas.microsoft.com/office/drawing/2014/main" id="{81922B34-DC14-E0EE-BE5E-19199251BBE5}"/>
              </a:ext>
            </a:extLst>
          </p:cNvPr>
          <p:cNvSpPr>
            <a:spLocks noGrp="1"/>
          </p:cNvSpPr>
          <p:nvPr>
            <p:ph type="body" sz="quarter" idx="64"/>
          </p:nvPr>
        </p:nvSpPr>
        <p:spPr>
          <a:xfrm>
            <a:off x="4212489" y="1244600"/>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6" name="Picture Placeholder 2">
            <a:extLst>
              <a:ext uri="{FF2B5EF4-FFF2-40B4-BE49-F238E27FC236}">
                <a16:creationId xmlns:a16="http://schemas.microsoft.com/office/drawing/2014/main" id="{BCF0A30F-C4F3-DB05-3F37-92523FC69B59}"/>
              </a:ext>
            </a:extLst>
          </p:cNvPr>
          <p:cNvSpPr>
            <a:spLocks noGrp="1"/>
          </p:cNvSpPr>
          <p:nvPr>
            <p:ph type="pic" idx="65"/>
          </p:nvPr>
        </p:nvSpPr>
        <p:spPr>
          <a:xfrm>
            <a:off x="3293534" y="2302933"/>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7" name="Text Placeholder 20">
            <a:extLst>
              <a:ext uri="{FF2B5EF4-FFF2-40B4-BE49-F238E27FC236}">
                <a16:creationId xmlns:a16="http://schemas.microsoft.com/office/drawing/2014/main" id="{62BCB3E7-BB70-9B33-CBE9-3F35E5F90866}"/>
              </a:ext>
            </a:extLst>
          </p:cNvPr>
          <p:cNvSpPr>
            <a:spLocks noGrp="1"/>
          </p:cNvSpPr>
          <p:nvPr>
            <p:ph type="body" sz="quarter" idx="66"/>
          </p:nvPr>
        </p:nvSpPr>
        <p:spPr>
          <a:xfrm>
            <a:off x="4212489" y="2302933"/>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28" name="Picture Placeholder 2">
            <a:extLst>
              <a:ext uri="{FF2B5EF4-FFF2-40B4-BE49-F238E27FC236}">
                <a16:creationId xmlns:a16="http://schemas.microsoft.com/office/drawing/2014/main" id="{A11C4F4A-0195-27C7-E642-9D6208DA176A}"/>
              </a:ext>
            </a:extLst>
          </p:cNvPr>
          <p:cNvSpPr>
            <a:spLocks noGrp="1"/>
          </p:cNvSpPr>
          <p:nvPr>
            <p:ph type="pic" idx="67"/>
          </p:nvPr>
        </p:nvSpPr>
        <p:spPr>
          <a:xfrm>
            <a:off x="3293534" y="3361267"/>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29" name="Text Placeholder 20">
            <a:extLst>
              <a:ext uri="{FF2B5EF4-FFF2-40B4-BE49-F238E27FC236}">
                <a16:creationId xmlns:a16="http://schemas.microsoft.com/office/drawing/2014/main" id="{1087E668-3429-2E39-B005-5ACD08A9A4A2}"/>
              </a:ext>
            </a:extLst>
          </p:cNvPr>
          <p:cNvSpPr>
            <a:spLocks noGrp="1"/>
          </p:cNvSpPr>
          <p:nvPr>
            <p:ph type="body" sz="quarter" idx="68"/>
          </p:nvPr>
        </p:nvSpPr>
        <p:spPr>
          <a:xfrm>
            <a:off x="4212489" y="3361267"/>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30" name="Picture Placeholder 2">
            <a:extLst>
              <a:ext uri="{FF2B5EF4-FFF2-40B4-BE49-F238E27FC236}">
                <a16:creationId xmlns:a16="http://schemas.microsoft.com/office/drawing/2014/main" id="{5D679692-D6AF-1F2F-6705-415A4CDC8C98}"/>
              </a:ext>
            </a:extLst>
          </p:cNvPr>
          <p:cNvSpPr>
            <a:spLocks noGrp="1"/>
          </p:cNvSpPr>
          <p:nvPr>
            <p:ph type="pic" idx="69"/>
          </p:nvPr>
        </p:nvSpPr>
        <p:spPr>
          <a:xfrm>
            <a:off x="6121401" y="1244600"/>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39" name="Text Placeholder 20">
            <a:extLst>
              <a:ext uri="{FF2B5EF4-FFF2-40B4-BE49-F238E27FC236}">
                <a16:creationId xmlns:a16="http://schemas.microsoft.com/office/drawing/2014/main" id="{D5FD5CB7-D953-8DFE-476A-FF443726D400}"/>
              </a:ext>
            </a:extLst>
          </p:cNvPr>
          <p:cNvSpPr>
            <a:spLocks noGrp="1"/>
          </p:cNvSpPr>
          <p:nvPr>
            <p:ph type="body" sz="quarter" idx="70"/>
          </p:nvPr>
        </p:nvSpPr>
        <p:spPr>
          <a:xfrm>
            <a:off x="7040356" y="1244600"/>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40" name="Picture Placeholder 2">
            <a:extLst>
              <a:ext uri="{FF2B5EF4-FFF2-40B4-BE49-F238E27FC236}">
                <a16:creationId xmlns:a16="http://schemas.microsoft.com/office/drawing/2014/main" id="{C6545F4B-2F62-3A05-2D03-0743BD51F5E1}"/>
              </a:ext>
            </a:extLst>
          </p:cNvPr>
          <p:cNvSpPr>
            <a:spLocks noGrp="1"/>
          </p:cNvSpPr>
          <p:nvPr>
            <p:ph type="pic" idx="71"/>
          </p:nvPr>
        </p:nvSpPr>
        <p:spPr>
          <a:xfrm>
            <a:off x="6121401" y="2302933"/>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41" name="Text Placeholder 20">
            <a:extLst>
              <a:ext uri="{FF2B5EF4-FFF2-40B4-BE49-F238E27FC236}">
                <a16:creationId xmlns:a16="http://schemas.microsoft.com/office/drawing/2014/main" id="{9302E955-FBD5-07DF-08F2-D67D1C91CCA9}"/>
              </a:ext>
            </a:extLst>
          </p:cNvPr>
          <p:cNvSpPr>
            <a:spLocks noGrp="1"/>
          </p:cNvSpPr>
          <p:nvPr>
            <p:ph type="body" sz="quarter" idx="72"/>
          </p:nvPr>
        </p:nvSpPr>
        <p:spPr>
          <a:xfrm>
            <a:off x="7040356" y="2302933"/>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sp>
        <p:nvSpPr>
          <p:cNvPr id="42" name="Picture Placeholder 2">
            <a:extLst>
              <a:ext uri="{FF2B5EF4-FFF2-40B4-BE49-F238E27FC236}">
                <a16:creationId xmlns:a16="http://schemas.microsoft.com/office/drawing/2014/main" id="{C65F9398-2EA1-584D-D13D-557D80AEAECF}"/>
              </a:ext>
            </a:extLst>
          </p:cNvPr>
          <p:cNvSpPr>
            <a:spLocks noGrp="1"/>
          </p:cNvSpPr>
          <p:nvPr>
            <p:ph type="pic" idx="73"/>
          </p:nvPr>
        </p:nvSpPr>
        <p:spPr>
          <a:xfrm>
            <a:off x="6121401" y="3361267"/>
            <a:ext cx="844797" cy="842543"/>
          </a:xfrm>
          <a:prstGeom prst="rect">
            <a:avLst/>
          </a:prstGeom>
          <a:solidFill>
            <a:schemeClr val="bg1">
              <a:lumMod val="75000"/>
            </a:schemeClr>
          </a:solidFill>
        </p:spPr>
        <p:txBody>
          <a:bodyPr tIns="91440" rtlCol="0">
            <a:normAutofit/>
          </a:bodyPr>
          <a:lstStyle>
            <a:lvl1pPr marL="0" indent="0" algn="ctr">
              <a:lnSpc>
                <a:spcPct val="100000"/>
              </a:lnSpc>
              <a:spcBef>
                <a:spcPts val="0"/>
              </a:spcBef>
              <a:buNone/>
              <a:defRPr sz="800">
                <a:solidFill>
                  <a:schemeClr val="accent5"/>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43" name="Text Placeholder 20">
            <a:extLst>
              <a:ext uri="{FF2B5EF4-FFF2-40B4-BE49-F238E27FC236}">
                <a16:creationId xmlns:a16="http://schemas.microsoft.com/office/drawing/2014/main" id="{9853ADF9-53A8-EAB6-24B7-AD262DD7591B}"/>
              </a:ext>
            </a:extLst>
          </p:cNvPr>
          <p:cNvSpPr>
            <a:spLocks noGrp="1"/>
          </p:cNvSpPr>
          <p:nvPr>
            <p:ph type="body" sz="quarter" idx="74"/>
          </p:nvPr>
        </p:nvSpPr>
        <p:spPr>
          <a:xfrm>
            <a:off x="7040356" y="3361267"/>
            <a:ext cx="1638150" cy="842542"/>
          </a:xfrm>
          <a:prstGeom prst="rect">
            <a:avLst/>
          </a:prstGeom>
        </p:spPr>
        <p:txBody>
          <a:bodyPr/>
          <a:lstStyle>
            <a:lvl1pPr marL="0" indent="0" algn="l">
              <a:lnSpc>
                <a:spcPct val="100000"/>
              </a:lnSpc>
              <a:spcBef>
                <a:spcPts val="0"/>
              </a:spcBef>
              <a:buNone/>
              <a:defRPr sz="1000" b="1">
                <a:solidFill>
                  <a:schemeClr val="accent5"/>
                </a:solidFill>
              </a:defRPr>
            </a:lvl1pPr>
            <a:lvl2pPr marL="0" indent="0" algn="l">
              <a:lnSpc>
                <a:spcPct val="100000"/>
              </a:lnSpc>
              <a:spcBef>
                <a:spcPts val="0"/>
              </a:spcBef>
              <a:buNone/>
              <a:defRPr sz="1000">
                <a:solidFill>
                  <a:schemeClr val="tx2"/>
                </a:solidFill>
              </a:defRPr>
            </a:lvl2pPr>
            <a:lvl3pPr marL="0" indent="0">
              <a:lnSpc>
                <a:spcPct val="100000"/>
              </a:lnSpc>
              <a:spcBef>
                <a:spcPts val="0"/>
              </a:spcBef>
              <a:buNone/>
              <a:defRPr b="0">
                <a:solidFill>
                  <a:schemeClr val="tx1"/>
                </a:solidFill>
              </a:defRPr>
            </a:lvl3pPr>
            <a:lvl4pPr marL="0" indent="0">
              <a:lnSpc>
                <a:spcPct val="100000"/>
              </a:lnSpc>
              <a:spcBef>
                <a:spcPts val="0"/>
              </a:spcBef>
              <a:buNone/>
              <a:defRPr b="1">
                <a:solidFill>
                  <a:schemeClr val="tx1"/>
                </a:solidFill>
              </a:defRPr>
            </a:lvl4pPr>
            <a:lvl5pPr marL="0" indent="0">
              <a:lnSpc>
                <a:spcPct val="100000"/>
              </a:lnSpc>
              <a:spcBef>
                <a:spcPts val="0"/>
              </a:spcBef>
              <a:buNone/>
              <a:defRPr>
                <a:solidFill>
                  <a:schemeClr val="tx1"/>
                </a:solidFill>
              </a:defRPr>
            </a:lvl5pPr>
            <a:lvl6pPr marL="0" indent="0">
              <a:buFontTx/>
              <a:buNone/>
              <a:defRPr/>
            </a:lvl6pPr>
            <a:lvl7pPr marL="0" indent="0">
              <a:buFontTx/>
              <a:buNone/>
              <a:defRPr>
                <a:solidFill>
                  <a:schemeClr val="tx2"/>
                </a:solidFill>
              </a:defRPr>
            </a:lvl7pPr>
            <a:lvl8pPr marL="0" indent="0">
              <a:buFontTx/>
              <a:buNone/>
              <a:defRPr/>
            </a:lvl8pPr>
            <a:lvl9pPr marL="0" indent="0">
              <a:buFontTx/>
              <a:buNone/>
              <a:defRPr/>
            </a:lvl9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A987F530-138A-9936-CFF6-ABC0CACF69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3" name="Text Placeholder 6">
            <a:extLst>
              <a:ext uri="{FF2B5EF4-FFF2-40B4-BE49-F238E27FC236}">
                <a16:creationId xmlns:a16="http://schemas.microsoft.com/office/drawing/2014/main" id="{4CD4C432-4D1F-98EE-D120-AEAF2E93309B}"/>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4" name="TextBox 3">
            <a:extLst>
              <a:ext uri="{FF2B5EF4-FFF2-40B4-BE49-F238E27FC236}">
                <a16:creationId xmlns:a16="http://schemas.microsoft.com/office/drawing/2014/main" id="{26C27A7F-B68E-B141-C8A8-A27505948FE5}"/>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138247557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3436-4C1B-810D-7BFC-9F450CE7AEE4}"/>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F26D4ACD-E0D7-040E-3529-FCDB3157F3EC}"/>
              </a:ext>
            </a:extLst>
          </p:cNvPr>
          <p:cNvSpPr>
            <a:spLocks noGrp="1"/>
          </p:cNvSpPr>
          <p:nvPr>
            <p:ph type="ftr" sz="quarter" idx="11"/>
          </p:nvPr>
        </p:nvSpPr>
        <p:spPr/>
        <p:txBody>
          <a:bodyPr/>
          <a:lstStyle/>
          <a:p>
            <a:r>
              <a:rPr lang="en-US"/>
              <a:t>Member FINRA/SIPC</a:t>
            </a:r>
            <a:endParaRPr lang="en-US" dirty="0"/>
          </a:p>
        </p:txBody>
      </p:sp>
      <p:cxnSp>
        <p:nvCxnSpPr>
          <p:cNvPr id="7" name="Straight Connector 6">
            <a:extLst>
              <a:ext uri="{FF2B5EF4-FFF2-40B4-BE49-F238E27FC236}">
                <a16:creationId xmlns:a16="http://schemas.microsoft.com/office/drawing/2014/main" id="{0D60E7CB-5726-2E08-76E4-49C57F98D75C}"/>
              </a:ext>
            </a:extLst>
          </p:cNvPr>
          <p:cNvCxnSpPr/>
          <p:nvPr userDrawn="1"/>
        </p:nvCxnSpPr>
        <p:spPr>
          <a:xfrm>
            <a:off x="457200" y="334251"/>
            <a:ext cx="8226425" cy="0"/>
          </a:xfrm>
          <a:prstGeom prst="line">
            <a:avLst/>
          </a:prstGeom>
          <a:ln w="6350">
            <a:solidFill>
              <a:schemeClr val="accent5"/>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B7E348E9-B4F3-AE9A-5968-9DDB23D65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8" name="Text Placeholder 6">
            <a:extLst>
              <a:ext uri="{FF2B5EF4-FFF2-40B4-BE49-F238E27FC236}">
                <a16:creationId xmlns:a16="http://schemas.microsoft.com/office/drawing/2014/main" id="{78693BEE-2C98-621F-A687-4F42FAC33302}"/>
              </a:ext>
            </a:extLst>
          </p:cNvPr>
          <p:cNvSpPr>
            <a:spLocks noGrp="1"/>
          </p:cNvSpPr>
          <p:nvPr>
            <p:ph type="body" sz="quarter" idx="10"/>
          </p:nvPr>
        </p:nvSpPr>
        <p:spPr>
          <a:xfrm>
            <a:off x="457200" y="836612"/>
            <a:ext cx="8226425" cy="407987"/>
          </a:xfrm>
          <a:prstGeom prst="rect">
            <a:avLst/>
          </a:prstGeom>
        </p:spPr>
        <p:txBody>
          <a:bodyPr lIns="0" tIns="0" rIns="0" bIns="0"/>
          <a:lstStyle>
            <a:lvl1pPr marL="0" indent="0">
              <a:spcAft>
                <a:spcPts val="0"/>
              </a:spcAft>
              <a:buNone/>
              <a:defRPr sz="1300" b="1">
                <a:solidFill>
                  <a:schemeClr val="accent5"/>
                </a:solidFill>
              </a:defRPr>
            </a:lvl1pPr>
            <a:lvl2pPr marL="0" indent="0">
              <a:buNone/>
              <a:defRPr sz="1000" b="1">
                <a:solidFill>
                  <a:schemeClr val="accent5"/>
                </a:solidFill>
              </a:defRPr>
            </a:lvl2pPr>
            <a:lvl3pPr marL="0" indent="0">
              <a:buNone/>
              <a:defRPr sz="1000">
                <a:solidFill>
                  <a:schemeClr val="accent5"/>
                </a:solidFill>
              </a:defRPr>
            </a:lvl3pPr>
            <a:lvl4pPr marL="0" indent="0">
              <a:buNone/>
              <a:defRPr sz="1000" b="1">
                <a:solidFill>
                  <a:schemeClr val="accent5"/>
                </a:solidFill>
              </a:defRPr>
            </a:lvl4pPr>
            <a:lvl5pPr marL="0" indent="0">
              <a:buNone/>
              <a:defRPr sz="1000" b="1">
                <a:solidFill>
                  <a:schemeClr val="accent5"/>
                </a:solidFill>
              </a:defRPr>
            </a:lvl5pPr>
            <a:lvl6pPr marL="0" indent="0">
              <a:buFontTx/>
              <a:buNone/>
              <a:defRPr sz="1000" b="1">
                <a:solidFill>
                  <a:schemeClr val="accent5"/>
                </a:solidFill>
              </a:defRPr>
            </a:lvl6pPr>
            <a:lvl7pPr marL="0" indent="0">
              <a:buFontTx/>
              <a:buNone/>
              <a:defRPr sz="1000" b="1">
                <a:solidFill>
                  <a:schemeClr val="accent5"/>
                </a:solidFill>
              </a:defRPr>
            </a:lvl7pPr>
            <a:lvl8pPr marL="0" indent="0">
              <a:buFontTx/>
              <a:buNone/>
              <a:defRPr sz="1000" b="1">
                <a:solidFill>
                  <a:schemeClr val="accent5"/>
                </a:solidFill>
              </a:defRPr>
            </a:lvl8pPr>
            <a:lvl9pPr marL="0" indent="0">
              <a:buFontTx/>
              <a:buNone/>
              <a:defRPr sz="1000" b="1">
                <a:solidFill>
                  <a:schemeClr val="accent5"/>
                </a:solidFill>
              </a:defRPr>
            </a:lvl9pPr>
          </a:lstStyle>
          <a:p>
            <a:pPr lvl="0"/>
            <a:r>
              <a:rPr lang="en-US"/>
              <a:t>Click to edit Master text styles</a:t>
            </a:r>
          </a:p>
        </p:txBody>
      </p:sp>
      <p:sp>
        <p:nvSpPr>
          <p:cNvPr id="3" name="TextBox 2">
            <a:extLst>
              <a:ext uri="{FF2B5EF4-FFF2-40B4-BE49-F238E27FC236}">
                <a16:creationId xmlns:a16="http://schemas.microsoft.com/office/drawing/2014/main" id="{0D405FE0-E8E1-7B4E-975A-90C4D5519DDC}"/>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205177302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w/ Footer">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6D4ACD-E0D7-040E-3529-FCDB3157F3EC}"/>
              </a:ext>
            </a:extLst>
          </p:cNvPr>
          <p:cNvSpPr>
            <a:spLocks noGrp="1"/>
          </p:cNvSpPr>
          <p:nvPr>
            <p:ph type="ftr" sz="quarter" idx="11"/>
          </p:nvPr>
        </p:nvSpPr>
        <p:spPr/>
        <p:txBody>
          <a:bodyPr/>
          <a:lstStyle/>
          <a:p>
            <a:r>
              <a:rPr lang="en-US"/>
              <a:t>Member FINRA/SIPC</a:t>
            </a:r>
            <a:endParaRPr lang="en-US" dirty="0"/>
          </a:p>
        </p:txBody>
      </p:sp>
      <p:pic>
        <p:nvPicPr>
          <p:cNvPr id="2" name="Picture 1">
            <a:extLst>
              <a:ext uri="{FF2B5EF4-FFF2-40B4-BE49-F238E27FC236}">
                <a16:creationId xmlns:a16="http://schemas.microsoft.com/office/drawing/2014/main" id="{0D032DCB-D99A-AB0A-A178-12B225E8E0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4845716"/>
            <a:ext cx="1054100" cy="132683"/>
          </a:xfrm>
          <a:prstGeom prst="rect">
            <a:avLst/>
          </a:prstGeom>
        </p:spPr>
      </p:pic>
      <p:sp>
        <p:nvSpPr>
          <p:cNvPr id="3" name="TextBox 2">
            <a:extLst>
              <a:ext uri="{FF2B5EF4-FFF2-40B4-BE49-F238E27FC236}">
                <a16:creationId xmlns:a16="http://schemas.microsoft.com/office/drawing/2014/main" id="{57BE7750-7500-1E19-E4BD-982FE6752758}"/>
              </a:ext>
            </a:extLst>
          </p:cNvPr>
          <p:cNvSpPr txBox="1"/>
          <p:nvPr userDrawn="1"/>
        </p:nvSpPr>
        <p:spPr>
          <a:xfrm>
            <a:off x="8458200" y="4859338"/>
            <a:ext cx="228600" cy="118872"/>
          </a:xfrm>
          <a:prstGeom prst="rect">
            <a:avLst/>
          </a:prstGeom>
        </p:spPr>
        <p:txBody>
          <a:bodyPr vert="horz" wrap="square" lIns="0" tIns="0" rIns="0" bIns="0" rtlCol="0" anchor="b">
            <a:noAutofit/>
          </a:bodyPr>
          <a:lstStyle/>
          <a:p>
            <a:pPr marL="0" indent="0" algn="r">
              <a:spcBef>
                <a:spcPts val="0"/>
              </a:spcBef>
              <a:spcAft>
                <a:spcPts val="600"/>
              </a:spcAft>
              <a:buFontTx/>
              <a:buNone/>
            </a:pPr>
            <a:fld id="{6911B07B-868C-4742-9006-30D57F1721BE}" type="slidenum">
              <a:rPr lang="en-US" sz="600" b="0" i="0" dirty="0" smtClean="0">
                <a:solidFill>
                  <a:schemeClr val="tx1"/>
                </a:solidFill>
                <a:latin typeface="Tenorite" pitchFamily="2" charset="0"/>
              </a:rPr>
              <a:pPr marL="0" indent="0" algn="r">
                <a:spcBef>
                  <a:spcPts val="0"/>
                </a:spcBef>
                <a:spcAft>
                  <a:spcPts val="600"/>
                </a:spcAft>
                <a:buFontTx/>
                <a:buNone/>
              </a:pPr>
              <a:t>‹#›</a:t>
            </a:fld>
            <a:endParaRPr lang="en-US" sz="600" b="0" i="0" dirty="0">
              <a:solidFill>
                <a:schemeClr val="tx1"/>
              </a:solidFill>
              <a:latin typeface="Tenorite" pitchFamily="2" charset="0"/>
            </a:endParaRPr>
          </a:p>
        </p:txBody>
      </p:sp>
    </p:spTree>
    <p:extLst>
      <p:ext uri="{BB962C8B-B14F-4D97-AF65-F5344CB8AC3E}">
        <p14:creationId xmlns:p14="http://schemas.microsoft.com/office/powerpoint/2010/main" val="406190858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0743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866203" y="1244599"/>
            <a:ext cx="3572447" cy="136112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sp>
        <p:nvSpPr>
          <p:cNvPr id="4" name="Text Placeholder 4">
            <a:extLst>
              <a:ext uri="{FF2B5EF4-FFF2-40B4-BE49-F238E27FC236}">
                <a16:creationId xmlns:a16="http://schemas.microsoft.com/office/drawing/2014/main" id="{AB7415E2-C121-BC54-074C-5D536A3C0FC7}"/>
              </a:ext>
            </a:extLst>
          </p:cNvPr>
          <p:cNvSpPr>
            <a:spLocks noGrp="1"/>
          </p:cNvSpPr>
          <p:nvPr>
            <p:ph type="body" sz="quarter" idx="14" hasCustomPrompt="1"/>
          </p:nvPr>
        </p:nvSpPr>
        <p:spPr>
          <a:xfrm>
            <a:off x="866203" y="2854768"/>
            <a:ext cx="3572447" cy="1198755"/>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866203" y="273024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A0BDDE22-2BAB-EF1F-B8AF-4D1E4816351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7" name="Footer Placeholder 2">
            <a:extLst>
              <a:ext uri="{FF2B5EF4-FFF2-40B4-BE49-F238E27FC236}">
                <a16:creationId xmlns:a16="http://schemas.microsoft.com/office/drawing/2014/main" id="{D38CBEC2-22E3-5F34-8B45-EBF71BA3861A}"/>
              </a:ext>
            </a:extLst>
          </p:cNvPr>
          <p:cNvSpPr>
            <a:spLocks noGrp="1"/>
          </p:cNvSpPr>
          <p:nvPr>
            <p:ph type="ftr" sz="quarter" idx="19"/>
          </p:nvPr>
        </p:nvSpPr>
        <p:spPr>
          <a:xfrm>
            <a:off x="866203" y="4859338"/>
            <a:ext cx="3572446" cy="117760"/>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vl6pPr algn="l">
              <a:defRPr>
                <a:solidFill>
                  <a:schemeClr val="bg1"/>
                </a:solidFill>
              </a:defRPr>
            </a:lvl6pPr>
            <a:lvl7pPr algn="l">
              <a:defRPr>
                <a:solidFill>
                  <a:schemeClr val="bg1"/>
                </a:solidFill>
              </a:defRPr>
            </a:lvl7pPr>
            <a:lvl8pPr algn="l">
              <a:defRPr>
                <a:solidFill>
                  <a:schemeClr val="bg1"/>
                </a:solidFill>
              </a:defRPr>
            </a:lvl8pPr>
            <a:lvl9pPr algn="l">
              <a:defRPr>
                <a:solidFill>
                  <a:schemeClr val="bg1"/>
                </a:solidFill>
              </a:defRPr>
            </a:lvl9pPr>
          </a:lstStyle>
          <a:p>
            <a:r>
              <a:rPr lang="en-US"/>
              <a:t>Member FINRA/SIPC</a:t>
            </a:r>
            <a:endParaRPr lang="en-US" dirty="0"/>
          </a:p>
        </p:txBody>
      </p:sp>
      <p:sp>
        <p:nvSpPr>
          <p:cNvPr id="5" name="TextBox 4">
            <a:extLst>
              <a:ext uri="{FF2B5EF4-FFF2-40B4-BE49-F238E27FC236}">
                <a16:creationId xmlns:a16="http://schemas.microsoft.com/office/drawing/2014/main" id="{99DD6356-EFC1-C986-247E-2DA7DF4B0C7C}"/>
              </a:ext>
            </a:extLst>
          </p:cNvPr>
          <p:cNvSpPr txBox="1"/>
          <p:nvPr userDrawn="1"/>
        </p:nvSpPr>
        <p:spPr>
          <a:xfrm>
            <a:off x="3286340" y="275008"/>
            <a:ext cx="0" cy="0"/>
          </a:xfrm>
          <a:prstGeom prst="rect">
            <a:avLst/>
          </a:prstGeom>
        </p:spPr>
        <p:txBody>
          <a:bodyPr vert="horz" wrap="none" lIns="0" tIns="0" rIns="0" bIns="0" rtlCol="0">
            <a:noAutofit/>
          </a:bodyPr>
          <a:lstStyle/>
          <a:p>
            <a:pPr marL="0" indent="0" algn="l">
              <a:spcBef>
                <a:spcPts val="0"/>
              </a:spcBef>
              <a:spcAft>
                <a:spcPts val="600"/>
              </a:spcAft>
              <a:buFontTx/>
              <a:buNone/>
            </a:pPr>
            <a:endParaRPr lang="en-US" sz="1200" b="0" i="0" dirty="0">
              <a:solidFill>
                <a:schemeClr val="tx1"/>
              </a:solidFill>
              <a:latin typeface="Tenorite" pitchFamily="2" charset="0"/>
            </a:endParaRPr>
          </a:p>
        </p:txBody>
      </p:sp>
    </p:spTree>
    <p:extLst>
      <p:ext uri="{BB962C8B-B14F-4D97-AF65-F5344CB8AC3E}">
        <p14:creationId xmlns:p14="http://schemas.microsoft.com/office/powerpoint/2010/main" val="23318542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866203" y="1244599"/>
            <a:ext cx="3572447" cy="136112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866203" y="273024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6DB12378-E856-9DA4-C665-1E156DC7B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5" name="Text Placeholder 4">
            <a:extLst>
              <a:ext uri="{FF2B5EF4-FFF2-40B4-BE49-F238E27FC236}">
                <a16:creationId xmlns:a16="http://schemas.microsoft.com/office/drawing/2014/main" id="{E8D96BA7-8A98-40E7-7A8A-8BF827B0E2DB}"/>
              </a:ext>
            </a:extLst>
          </p:cNvPr>
          <p:cNvSpPr>
            <a:spLocks noGrp="1"/>
          </p:cNvSpPr>
          <p:nvPr>
            <p:ph type="body" sz="quarter" idx="14" hasCustomPrompt="1"/>
          </p:nvPr>
        </p:nvSpPr>
        <p:spPr>
          <a:xfrm>
            <a:off x="866203" y="2854768"/>
            <a:ext cx="3572447" cy="1198755"/>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sp>
        <p:nvSpPr>
          <p:cNvPr id="4" name="Footer Placeholder 2">
            <a:extLst>
              <a:ext uri="{FF2B5EF4-FFF2-40B4-BE49-F238E27FC236}">
                <a16:creationId xmlns:a16="http://schemas.microsoft.com/office/drawing/2014/main" id="{45FD2740-26BA-9523-E9CB-B51FA5B4FBB4}"/>
              </a:ext>
            </a:extLst>
          </p:cNvPr>
          <p:cNvSpPr>
            <a:spLocks noGrp="1"/>
          </p:cNvSpPr>
          <p:nvPr>
            <p:ph type="ftr" sz="quarter" idx="19"/>
          </p:nvPr>
        </p:nvSpPr>
        <p:spPr>
          <a:xfrm>
            <a:off x="866203" y="4859338"/>
            <a:ext cx="3572446" cy="117760"/>
          </a:xfrm>
        </p:spPr>
        <p:txBody>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r>
              <a:rPr lang="en-US"/>
              <a:t>Member FINRA/SIPC</a:t>
            </a:r>
            <a:endParaRPr lang="en-US" dirty="0"/>
          </a:p>
        </p:txBody>
      </p:sp>
    </p:spTree>
    <p:extLst>
      <p:ext uri="{BB962C8B-B14F-4D97-AF65-F5344CB8AC3E}">
        <p14:creationId xmlns:p14="http://schemas.microsoft.com/office/powerpoint/2010/main" val="258564528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866203" y="1244599"/>
            <a:ext cx="3572447" cy="136112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866203" y="273024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6DB12378-E856-9DA4-C665-1E156DC7B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5" name="Text Placeholder 4">
            <a:extLst>
              <a:ext uri="{FF2B5EF4-FFF2-40B4-BE49-F238E27FC236}">
                <a16:creationId xmlns:a16="http://schemas.microsoft.com/office/drawing/2014/main" id="{E8D96BA7-8A98-40E7-7A8A-8BF827B0E2DB}"/>
              </a:ext>
            </a:extLst>
          </p:cNvPr>
          <p:cNvSpPr>
            <a:spLocks noGrp="1"/>
          </p:cNvSpPr>
          <p:nvPr>
            <p:ph type="body" sz="quarter" idx="14" hasCustomPrompt="1"/>
          </p:nvPr>
        </p:nvSpPr>
        <p:spPr>
          <a:xfrm>
            <a:off x="866203" y="2854768"/>
            <a:ext cx="3572447" cy="1198755"/>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sp>
        <p:nvSpPr>
          <p:cNvPr id="4" name="Footer Placeholder 2">
            <a:extLst>
              <a:ext uri="{FF2B5EF4-FFF2-40B4-BE49-F238E27FC236}">
                <a16:creationId xmlns:a16="http://schemas.microsoft.com/office/drawing/2014/main" id="{45FD2740-26BA-9523-E9CB-B51FA5B4FBB4}"/>
              </a:ext>
            </a:extLst>
          </p:cNvPr>
          <p:cNvSpPr>
            <a:spLocks noGrp="1"/>
          </p:cNvSpPr>
          <p:nvPr>
            <p:ph type="ftr" sz="quarter" idx="19"/>
          </p:nvPr>
        </p:nvSpPr>
        <p:spPr>
          <a:xfrm>
            <a:off x="866203" y="4859338"/>
            <a:ext cx="3572446" cy="117760"/>
          </a:xfrm>
        </p:spPr>
        <p:txBody>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r>
              <a:rPr lang="en-US"/>
              <a:t>Member FINRA/SIPC</a:t>
            </a:r>
            <a:endParaRPr lang="en-US" dirty="0"/>
          </a:p>
        </p:txBody>
      </p:sp>
    </p:spTree>
    <p:extLst>
      <p:ext uri="{BB962C8B-B14F-4D97-AF65-F5344CB8AC3E}">
        <p14:creationId xmlns:p14="http://schemas.microsoft.com/office/powerpoint/2010/main" val="31086023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866203" y="1244599"/>
            <a:ext cx="3572447" cy="1361127"/>
          </a:xfrm>
          <a:prstGeom prst="rect">
            <a:avLst/>
          </a:prstGeom>
        </p:spPr>
        <p:txBody>
          <a:bodyPr lIns="0" tIns="0" rIns="0" bIns="0" anchor="b" anchorCtr="0">
            <a:noAutofit/>
          </a:bodyPr>
          <a:lstStyle>
            <a:lvl1pPr>
              <a:defRPr sz="3200" b="0" i="0" cap="none" baseline="0">
                <a:solidFill>
                  <a:schemeClr val="accent6"/>
                </a:solidFill>
                <a:latin typeface="Georgia" panose="02040502050405020303" pitchFamily="18" charset="0"/>
                <a:cs typeface="Arial" panose="020B0604020202020204" pitchFamily="34" charset="0"/>
              </a:defRPr>
            </a:lvl1pPr>
          </a:lstStyle>
          <a:p>
            <a:r>
              <a:rPr lang="en-US" dirty="0"/>
              <a:t>Click to edit presentation title</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866203" y="273024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6DB12378-E856-9DA4-C665-1E156DC7B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5" name="Text Placeholder 4">
            <a:extLst>
              <a:ext uri="{FF2B5EF4-FFF2-40B4-BE49-F238E27FC236}">
                <a16:creationId xmlns:a16="http://schemas.microsoft.com/office/drawing/2014/main" id="{E8D96BA7-8A98-40E7-7A8A-8BF827B0E2DB}"/>
              </a:ext>
            </a:extLst>
          </p:cNvPr>
          <p:cNvSpPr>
            <a:spLocks noGrp="1"/>
          </p:cNvSpPr>
          <p:nvPr>
            <p:ph type="body" sz="quarter" idx="14" hasCustomPrompt="1"/>
          </p:nvPr>
        </p:nvSpPr>
        <p:spPr>
          <a:xfrm>
            <a:off x="866203" y="2854768"/>
            <a:ext cx="3572447" cy="1198755"/>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sp>
        <p:nvSpPr>
          <p:cNvPr id="4" name="Footer Placeholder 2">
            <a:extLst>
              <a:ext uri="{FF2B5EF4-FFF2-40B4-BE49-F238E27FC236}">
                <a16:creationId xmlns:a16="http://schemas.microsoft.com/office/drawing/2014/main" id="{45FD2740-26BA-9523-E9CB-B51FA5B4FBB4}"/>
              </a:ext>
            </a:extLst>
          </p:cNvPr>
          <p:cNvSpPr>
            <a:spLocks noGrp="1"/>
          </p:cNvSpPr>
          <p:nvPr>
            <p:ph type="ftr" sz="quarter" idx="19"/>
          </p:nvPr>
        </p:nvSpPr>
        <p:spPr>
          <a:xfrm>
            <a:off x="866203" y="4859338"/>
            <a:ext cx="3572446" cy="117760"/>
          </a:xfrm>
        </p:spPr>
        <p:txBody>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r>
              <a:rPr lang="en-US"/>
              <a:t>Member FINRA/SIPC</a:t>
            </a:r>
            <a:endParaRPr lang="en-US" dirty="0"/>
          </a:p>
        </p:txBody>
      </p:sp>
    </p:spTree>
    <p:extLst>
      <p:ext uri="{BB962C8B-B14F-4D97-AF65-F5344CB8AC3E}">
        <p14:creationId xmlns:p14="http://schemas.microsoft.com/office/powerpoint/2010/main" val="240911842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8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457199" y="1244600"/>
            <a:ext cx="3625898" cy="1761177"/>
          </a:xfrm>
          <a:prstGeom prst="rect">
            <a:avLst/>
          </a:prstGeom>
        </p:spPr>
        <p:txBody>
          <a:bodyPr lIns="0" tIns="0" rIns="0" bIns="0" anchor="b" anchorCtr="0">
            <a:noAutofit/>
          </a:bodyPr>
          <a:lstStyle>
            <a:lvl1pPr>
              <a:defRPr sz="3200" b="0" i="0" cap="none" baseline="0">
                <a:solidFill>
                  <a:schemeClr val="accent5"/>
                </a:solidFill>
                <a:latin typeface="Georgia" panose="02040502050405020303" pitchFamily="18" charset="0"/>
                <a:cs typeface="Arial" panose="020B0604020202020204" pitchFamily="34" charset="0"/>
              </a:defRPr>
            </a:lvl1pPr>
          </a:lstStyle>
          <a:p>
            <a:r>
              <a:rPr lang="en-US" dirty="0"/>
              <a:t>Click to edit presentation title</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457199" y="313029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12" name="Picture Placeholder 11">
            <a:extLst>
              <a:ext uri="{FF2B5EF4-FFF2-40B4-BE49-F238E27FC236}">
                <a16:creationId xmlns:a16="http://schemas.microsoft.com/office/drawing/2014/main" id="{041ABA0F-280C-8E1A-8933-3052DA14DCF2}"/>
              </a:ext>
            </a:extLst>
          </p:cNvPr>
          <p:cNvSpPr>
            <a:spLocks noGrp="1"/>
          </p:cNvSpPr>
          <p:nvPr>
            <p:ph type="pic" sz="quarter" idx="15"/>
          </p:nvPr>
        </p:nvSpPr>
        <p:spPr>
          <a:xfrm>
            <a:off x="4648703" y="346074"/>
            <a:ext cx="4030663" cy="4419591"/>
          </a:xfrm>
          <a:custGeom>
            <a:avLst/>
            <a:gdLst>
              <a:gd name="connsiteX0" fmla="*/ 0 w 4030663"/>
              <a:gd name="connsiteY0" fmla="*/ 0 h 4419591"/>
              <a:gd name="connsiteX1" fmla="*/ 4030663 w 4030663"/>
              <a:gd name="connsiteY1" fmla="*/ 0 h 4419591"/>
              <a:gd name="connsiteX2" fmla="*/ 4030663 w 4030663"/>
              <a:gd name="connsiteY2" fmla="*/ 2564547 h 4419591"/>
              <a:gd name="connsiteX3" fmla="*/ 2145536 w 4030663"/>
              <a:gd name="connsiteY3" fmla="*/ 4419591 h 4419591"/>
              <a:gd name="connsiteX4" fmla="*/ 0 w 4030663"/>
              <a:gd name="connsiteY4" fmla="*/ 4419591 h 441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663" h="4419591">
                <a:moveTo>
                  <a:pt x="0" y="0"/>
                </a:moveTo>
                <a:lnTo>
                  <a:pt x="4030663" y="0"/>
                </a:lnTo>
                <a:lnTo>
                  <a:pt x="4030663" y="2564547"/>
                </a:lnTo>
                <a:lnTo>
                  <a:pt x="2145536" y="4419591"/>
                </a:lnTo>
                <a:lnTo>
                  <a:pt x="0" y="4419591"/>
                </a:lnTo>
                <a:close/>
              </a:path>
            </a:pathLst>
          </a:custGeom>
          <a:solidFill>
            <a:schemeClr val="bg1">
              <a:lumMod val="75000"/>
            </a:schemeClr>
          </a:solidFill>
        </p:spPr>
        <p:txBody>
          <a:bodyPr wrap="square" tIns="1737360">
            <a:noAutofit/>
          </a:bodyPr>
          <a:lstStyle>
            <a:lvl1pPr algn="ctr">
              <a:defRPr sz="1200" b="0">
                <a:latin typeface="+mn-lt"/>
              </a:defRPr>
            </a:lvl1pPr>
          </a:lstStyle>
          <a:p>
            <a:r>
              <a:rPr lang="en-US"/>
              <a:t>Click icon to add picture</a:t>
            </a:r>
          </a:p>
        </p:txBody>
      </p:sp>
      <p:pic>
        <p:nvPicPr>
          <p:cNvPr id="2" name="Picture 1">
            <a:extLst>
              <a:ext uri="{FF2B5EF4-FFF2-40B4-BE49-F238E27FC236}">
                <a16:creationId xmlns:a16="http://schemas.microsoft.com/office/drawing/2014/main" id="{A72CDE9D-CAA7-8948-6A63-29F654CBD8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5" name="Text Placeholder 4">
            <a:extLst>
              <a:ext uri="{FF2B5EF4-FFF2-40B4-BE49-F238E27FC236}">
                <a16:creationId xmlns:a16="http://schemas.microsoft.com/office/drawing/2014/main" id="{7A436E03-1341-9A82-4FE5-2EC6A0964BAC}"/>
              </a:ext>
            </a:extLst>
          </p:cNvPr>
          <p:cNvSpPr>
            <a:spLocks noGrp="1"/>
          </p:cNvSpPr>
          <p:nvPr>
            <p:ph type="body" sz="quarter" idx="19" hasCustomPrompt="1"/>
          </p:nvPr>
        </p:nvSpPr>
        <p:spPr>
          <a:xfrm>
            <a:off x="457199" y="3254819"/>
            <a:ext cx="3625898" cy="1479998"/>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sp>
        <p:nvSpPr>
          <p:cNvPr id="4" name="Footer Placeholder 2">
            <a:extLst>
              <a:ext uri="{FF2B5EF4-FFF2-40B4-BE49-F238E27FC236}">
                <a16:creationId xmlns:a16="http://schemas.microsoft.com/office/drawing/2014/main" id="{0AF6C9EF-86B5-D3D9-CA2C-3F7636A115E9}"/>
              </a:ext>
            </a:extLst>
          </p:cNvPr>
          <p:cNvSpPr>
            <a:spLocks noGrp="1"/>
          </p:cNvSpPr>
          <p:nvPr>
            <p:ph type="ftr" sz="quarter" idx="20"/>
          </p:nvPr>
        </p:nvSpPr>
        <p:spPr>
          <a:xfrm>
            <a:off x="457198" y="4859338"/>
            <a:ext cx="3625897" cy="117760"/>
          </a:xfrm>
        </p:spPr>
        <p:txBody>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r>
              <a:rPr lang="en-US"/>
              <a:t>Member FINRA/SIPC</a:t>
            </a:r>
            <a:endParaRPr lang="en-US" dirty="0"/>
          </a:p>
        </p:txBody>
      </p:sp>
    </p:spTree>
    <p:extLst>
      <p:ext uri="{BB962C8B-B14F-4D97-AF65-F5344CB8AC3E}">
        <p14:creationId xmlns:p14="http://schemas.microsoft.com/office/powerpoint/2010/main" val="8886391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9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5D1AC0-8637-D60D-4A96-7C8C897AFE1A}"/>
              </a:ext>
            </a:extLst>
          </p:cNvPr>
          <p:cNvSpPr>
            <a:spLocks noGrp="1"/>
          </p:cNvSpPr>
          <p:nvPr>
            <p:ph type="ctrTitle" hasCustomPrompt="1"/>
          </p:nvPr>
        </p:nvSpPr>
        <p:spPr>
          <a:xfrm>
            <a:off x="457199" y="1244600"/>
            <a:ext cx="3625898" cy="1761177"/>
          </a:xfrm>
          <a:prstGeom prst="rect">
            <a:avLst/>
          </a:prstGeom>
        </p:spPr>
        <p:txBody>
          <a:bodyPr lIns="0" tIns="0" rIns="0" bIns="0" anchor="b" anchorCtr="0">
            <a:noAutofit/>
          </a:bodyPr>
          <a:lstStyle>
            <a:lvl1pPr>
              <a:defRPr sz="3200" b="0" i="0" cap="none" baseline="0">
                <a:solidFill>
                  <a:schemeClr val="accent5"/>
                </a:solidFill>
                <a:latin typeface="Georgia" panose="02040502050405020303" pitchFamily="18" charset="0"/>
                <a:cs typeface="Arial" panose="020B0604020202020204" pitchFamily="34" charset="0"/>
              </a:defRPr>
            </a:lvl1pPr>
          </a:lstStyle>
          <a:p>
            <a:r>
              <a:rPr lang="en-US" dirty="0"/>
              <a:t>Click to edit presentation title</a:t>
            </a:r>
          </a:p>
        </p:txBody>
      </p:sp>
      <p:cxnSp>
        <p:nvCxnSpPr>
          <p:cNvPr id="6" name="Straight Connector 5">
            <a:extLst>
              <a:ext uri="{FF2B5EF4-FFF2-40B4-BE49-F238E27FC236}">
                <a16:creationId xmlns:a16="http://schemas.microsoft.com/office/drawing/2014/main" id="{D2A4781A-BEE4-7452-8756-88BFDBADED5A}"/>
              </a:ext>
            </a:extLst>
          </p:cNvPr>
          <p:cNvCxnSpPr>
            <a:cxnSpLocks/>
          </p:cNvCxnSpPr>
          <p:nvPr userDrawn="1"/>
        </p:nvCxnSpPr>
        <p:spPr>
          <a:xfrm>
            <a:off x="457199" y="3130297"/>
            <a:ext cx="3625898"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12" name="Picture Placeholder 11">
            <a:extLst>
              <a:ext uri="{FF2B5EF4-FFF2-40B4-BE49-F238E27FC236}">
                <a16:creationId xmlns:a16="http://schemas.microsoft.com/office/drawing/2014/main" id="{041ABA0F-280C-8E1A-8933-3052DA14DCF2}"/>
              </a:ext>
            </a:extLst>
          </p:cNvPr>
          <p:cNvSpPr>
            <a:spLocks noGrp="1"/>
          </p:cNvSpPr>
          <p:nvPr>
            <p:ph type="pic" sz="quarter" idx="15"/>
          </p:nvPr>
        </p:nvSpPr>
        <p:spPr>
          <a:xfrm>
            <a:off x="4648703" y="346074"/>
            <a:ext cx="4030663" cy="4419591"/>
          </a:xfrm>
          <a:custGeom>
            <a:avLst/>
            <a:gdLst>
              <a:gd name="connsiteX0" fmla="*/ 0 w 4030663"/>
              <a:gd name="connsiteY0" fmla="*/ 0 h 4419591"/>
              <a:gd name="connsiteX1" fmla="*/ 4030663 w 4030663"/>
              <a:gd name="connsiteY1" fmla="*/ 0 h 4419591"/>
              <a:gd name="connsiteX2" fmla="*/ 4030663 w 4030663"/>
              <a:gd name="connsiteY2" fmla="*/ 2564547 h 4419591"/>
              <a:gd name="connsiteX3" fmla="*/ 2145536 w 4030663"/>
              <a:gd name="connsiteY3" fmla="*/ 4419591 h 4419591"/>
              <a:gd name="connsiteX4" fmla="*/ 0 w 4030663"/>
              <a:gd name="connsiteY4" fmla="*/ 4419591 h 441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663" h="4419591">
                <a:moveTo>
                  <a:pt x="0" y="0"/>
                </a:moveTo>
                <a:lnTo>
                  <a:pt x="4030663" y="0"/>
                </a:lnTo>
                <a:lnTo>
                  <a:pt x="4030663" y="2564547"/>
                </a:lnTo>
                <a:lnTo>
                  <a:pt x="2145536" y="4419591"/>
                </a:lnTo>
                <a:lnTo>
                  <a:pt x="0" y="4419591"/>
                </a:lnTo>
                <a:close/>
              </a:path>
            </a:pathLst>
          </a:custGeom>
          <a:solidFill>
            <a:schemeClr val="bg1">
              <a:lumMod val="75000"/>
            </a:schemeClr>
          </a:solidFill>
        </p:spPr>
        <p:txBody>
          <a:bodyPr wrap="square" tIns="1737360">
            <a:noAutofit/>
          </a:bodyPr>
          <a:lstStyle>
            <a:lvl1pPr algn="ctr">
              <a:defRPr sz="1200" b="0">
                <a:latin typeface="+mn-lt"/>
              </a:defRPr>
            </a:lvl1pPr>
          </a:lstStyle>
          <a:p>
            <a:r>
              <a:rPr lang="en-US"/>
              <a:t>Click icon to add picture</a:t>
            </a:r>
          </a:p>
        </p:txBody>
      </p:sp>
      <p:pic>
        <p:nvPicPr>
          <p:cNvPr id="7" name="Picture 6">
            <a:extLst>
              <a:ext uri="{FF2B5EF4-FFF2-40B4-BE49-F238E27FC236}">
                <a16:creationId xmlns:a16="http://schemas.microsoft.com/office/drawing/2014/main" id="{A27250DA-EDD1-B678-A945-41F922C9C36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346075"/>
            <a:ext cx="1429324" cy="179915"/>
          </a:xfrm>
          <a:prstGeom prst="rect">
            <a:avLst/>
          </a:prstGeom>
        </p:spPr>
      </p:pic>
      <p:sp>
        <p:nvSpPr>
          <p:cNvPr id="4" name="Text Placeholder 4">
            <a:extLst>
              <a:ext uri="{FF2B5EF4-FFF2-40B4-BE49-F238E27FC236}">
                <a16:creationId xmlns:a16="http://schemas.microsoft.com/office/drawing/2014/main" id="{46C333B5-4468-E618-E2B3-21C1D08BD5DD}"/>
              </a:ext>
            </a:extLst>
          </p:cNvPr>
          <p:cNvSpPr>
            <a:spLocks noGrp="1"/>
          </p:cNvSpPr>
          <p:nvPr>
            <p:ph type="body" sz="quarter" idx="19" hasCustomPrompt="1"/>
          </p:nvPr>
        </p:nvSpPr>
        <p:spPr>
          <a:xfrm>
            <a:off x="457199" y="3254819"/>
            <a:ext cx="3625898" cy="1479998"/>
          </a:xfrm>
          <a:prstGeom prst="rect">
            <a:avLst/>
          </a:prstGeom>
        </p:spPr>
        <p:txBody>
          <a:bodyPr lIns="0" tIns="0" rIns="0" bIns="0" anchor="b" anchorCtr="0"/>
          <a:lstStyle>
            <a:lvl1pPr marL="0" indent="0">
              <a:buNone/>
              <a:defRPr sz="1200" b="1">
                <a:solidFill>
                  <a:schemeClr val="accent5"/>
                </a:solidFill>
              </a:defRPr>
            </a:lvl1pPr>
            <a:lvl2pPr>
              <a:defRPr sz="1200" b="0">
                <a:solidFill>
                  <a:schemeClr val="accent5"/>
                </a:solidFill>
              </a:defRPr>
            </a:lvl2pPr>
            <a:lvl3pPr>
              <a:defRPr b="0">
                <a:solidFill>
                  <a:schemeClr val="accent5"/>
                </a:solidFill>
              </a:defRPr>
            </a:lvl3pPr>
            <a:lvl4pPr marL="0" indent="0">
              <a:buFontTx/>
              <a:buNone/>
              <a:defRPr b="0">
                <a:solidFill>
                  <a:schemeClr val="accent5"/>
                </a:solidFill>
              </a:defRPr>
            </a:lvl4pPr>
            <a:lvl5pPr marL="0" indent="0">
              <a:buFontTx/>
              <a:buNone/>
              <a:defRPr b="0">
                <a:solidFill>
                  <a:schemeClr val="accent5"/>
                </a:solidFill>
              </a:defRPr>
            </a:lvl5pPr>
            <a:lvl6pPr marL="0" indent="0">
              <a:buFontTx/>
              <a:buNone/>
              <a:defRPr b="0">
                <a:solidFill>
                  <a:schemeClr val="accent5"/>
                </a:solidFill>
              </a:defRPr>
            </a:lvl6pPr>
            <a:lvl7pPr marL="0" indent="0">
              <a:buFontTx/>
              <a:buNone/>
              <a:defRPr b="0">
                <a:solidFill>
                  <a:schemeClr val="accent5"/>
                </a:solidFill>
              </a:defRPr>
            </a:lvl7pPr>
            <a:lvl8pPr marL="0" indent="0">
              <a:buFontTx/>
              <a:buNone/>
              <a:defRPr b="0">
                <a:solidFill>
                  <a:schemeClr val="accent5"/>
                </a:solidFill>
              </a:defRPr>
            </a:lvl8pPr>
            <a:lvl9pPr>
              <a:defRPr sz="1200" b="0">
                <a:solidFill>
                  <a:schemeClr val="accent5"/>
                </a:solidFill>
              </a:defRPr>
            </a:lvl9pPr>
          </a:lstStyle>
          <a:p>
            <a:pPr lvl="0"/>
            <a:r>
              <a:rPr lang="en-US" dirty="0"/>
              <a:t>Subtitle and additional info</a:t>
            </a:r>
          </a:p>
        </p:txBody>
      </p:sp>
      <p:sp>
        <p:nvSpPr>
          <p:cNvPr id="10" name="Footer Placeholder 2">
            <a:extLst>
              <a:ext uri="{FF2B5EF4-FFF2-40B4-BE49-F238E27FC236}">
                <a16:creationId xmlns:a16="http://schemas.microsoft.com/office/drawing/2014/main" id="{9E2EC392-1E27-167E-77B4-0D2DE286F84A}"/>
              </a:ext>
            </a:extLst>
          </p:cNvPr>
          <p:cNvSpPr>
            <a:spLocks noGrp="1"/>
          </p:cNvSpPr>
          <p:nvPr>
            <p:ph type="ftr" sz="quarter" idx="20"/>
          </p:nvPr>
        </p:nvSpPr>
        <p:spPr>
          <a:xfrm>
            <a:off x="457198" y="4859338"/>
            <a:ext cx="3625897" cy="117760"/>
          </a:xfrm>
        </p:spPr>
        <p:txBody>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r>
              <a:rPr lang="en-US"/>
              <a:t>Member FINRA/SIPC</a:t>
            </a:r>
            <a:endParaRPr lang="en-US" dirty="0"/>
          </a:p>
        </p:txBody>
      </p:sp>
    </p:spTree>
    <p:extLst>
      <p:ext uri="{BB962C8B-B14F-4D97-AF65-F5344CB8AC3E}">
        <p14:creationId xmlns:p14="http://schemas.microsoft.com/office/powerpoint/2010/main" val="17409951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A055C24-185A-8945-8709-4082A896B3E8}"/>
              </a:ext>
            </a:extLst>
          </p:cNvPr>
          <p:cNvSpPr>
            <a:spLocks noGrp="1"/>
          </p:cNvSpPr>
          <p:nvPr>
            <p:ph type="title"/>
          </p:nvPr>
        </p:nvSpPr>
        <p:spPr>
          <a:xfrm>
            <a:off x="457199" y="429767"/>
            <a:ext cx="8229600" cy="338554"/>
          </a:xfrm>
          <a:prstGeom prst="rect">
            <a:avLst/>
          </a:prstGeom>
        </p:spPr>
        <p:txBody>
          <a:bodyPr vert="horz" lIns="0" tIns="0" rIns="0" bIns="0" rtlCol="0" anchor="t" anchorCtr="0">
            <a:no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A2ABE579-B323-BE45-BFB1-AD7DF452F84A}"/>
              </a:ext>
            </a:extLst>
          </p:cNvPr>
          <p:cNvSpPr>
            <a:spLocks noGrp="1"/>
          </p:cNvSpPr>
          <p:nvPr>
            <p:ph type="body" idx="1"/>
          </p:nvPr>
        </p:nvSpPr>
        <p:spPr>
          <a:xfrm>
            <a:off x="457200" y="844658"/>
            <a:ext cx="8229600" cy="3846214"/>
          </a:xfrm>
          <a:prstGeom prst="rect">
            <a:avLst/>
          </a:prstGeom>
        </p:spPr>
        <p:txBody>
          <a:bodyPr vert="horz" lIns="0" tIns="0" rIns="0" bIns="0" rtlCol="0">
            <a:noAutofit/>
          </a:bodyPr>
          <a:lstStyle/>
          <a:p>
            <a:pPr lvl="0"/>
            <a:r>
              <a:rPr lang="en-US" dirty="0"/>
              <a:t>Click to edit</a:t>
            </a:r>
          </a:p>
          <a:p>
            <a:pPr lvl="1"/>
            <a:r>
              <a:rPr lang="en-US" dirty="0"/>
              <a:t>Second level</a:t>
            </a:r>
          </a:p>
          <a:p>
            <a:pPr lvl="2"/>
            <a:r>
              <a:rPr lang="en-US" dirty="0"/>
              <a:t>Third level</a:t>
            </a:r>
          </a:p>
          <a:p>
            <a:pPr lvl="3"/>
            <a:r>
              <a:rPr lang="en-US" dirty="0"/>
              <a:t>Fourth level test text indent issue</a:t>
            </a:r>
          </a:p>
          <a:p>
            <a:pPr lvl="4"/>
            <a:r>
              <a:rPr lang="en-US" dirty="0"/>
              <a:t>Fifth level test text indent issue</a:t>
            </a:r>
          </a:p>
          <a:p>
            <a:pPr lvl="5"/>
            <a:r>
              <a:rPr lang="en-US" dirty="0"/>
              <a:t>Sixth test text indent issue</a:t>
            </a:r>
          </a:p>
          <a:p>
            <a:pPr lvl="6"/>
            <a:r>
              <a:rPr lang="en-US" dirty="0"/>
              <a:t>Seventh test text indent issue</a:t>
            </a:r>
          </a:p>
          <a:p>
            <a:pPr lvl="7"/>
            <a:r>
              <a:rPr lang="en-US" dirty="0"/>
              <a:t>Eighth test text indent issue</a:t>
            </a:r>
          </a:p>
          <a:p>
            <a:pPr lvl="8"/>
            <a:r>
              <a:rPr lang="en-US" dirty="0"/>
              <a:t>Ninth</a:t>
            </a:r>
          </a:p>
        </p:txBody>
      </p:sp>
      <p:sp>
        <p:nvSpPr>
          <p:cNvPr id="11" name="Footer Placeholder 10">
            <a:extLst>
              <a:ext uri="{FF2B5EF4-FFF2-40B4-BE49-F238E27FC236}">
                <a16:creationId xmlns:a16="http://schemas.microsoft.com/office/drawing/2014/main" id="{DA370979-9BF7-3C0F-1D6C-D14C716CEE67}"/>
              </a:ext>
            </a:extLst>
          </p:cNvPr>
          <p:cNvSpPr>
            <a:spLocks noGrp="1"/>
          </p:cNvSpPr>
          <p:nvPr>
            <p:ph type="ftr" sz="quarter" idx="3"/>
          </p:nvPr>
        </p:nvSpPr>
        <p:spPr>
          <a:xfrm>
            <a:off x="6124575" y="4877035"/>
            <a:ext cx="2302100" cy="117760"/>
          </a:xfrm>
          <a:prstGeom prst="rect">
            <a:avLst/>
          </a:prstGeom>
        </p:spPr>
        <p:txBody>
          <a:bodyPr vert="horz" lIns="0" tIns="0" rIns="0" bIns="0" rtlCol="0" anchor="b" anchorCtr="0"/>
          <a:lstStyle>
            <a:lvl1pPr algn="r">
              <a:defRPr sz="1000" b="0" i="0">
                <a:solidFill>
                  <a:srgbClr val="06163A"/>
                </a:solidFill>
                <a:latin typeface="Tenorite" pitchFamily="2" charset="0"/>
              </a:defRPr>
            </a:lvl1pPr>
            <a:lvl2pPr marL="0" algn="r">
              <a:defRPr sz="600">
                <a:latin typeface="+mn-lt"/>
              </a:defRPr>
            </a:lvl2pPr>
            <a:lvl3pPr marL="0" algn="r">
              <a:defRPr sz="600">
                <a:solidFill>
                  <a:schemeClr val="tx1"/>
                </a:solidFill>
                <a:latin typeface="+mn-lt"/>
              </a:defRPr>
            </a:lvl3pPr>
            <a:lvl4pPr marL="0" algn="r">
              <a:defRPr sz="600">
                <a:solidFill>
                  <a:schemeClr val="tx1"/>
                </a:solidFill>
                <a:latin typeface="+mn-lt"/>
              </a:defRPr>
            </a:lvl4pPr>
            <a:lvl5pPr marL="0" algn="r">
              <a:defRPr sz="600">
                <a:solidFill>
                  <a:schemeClr val="tx1"/>
                </a:solidFill>
                <a:latin typeface="+mn-lt"/>
              </a:defRPr>
            </a:lvl5pPr>
            <a:lvl6pPr marL="0" algn="r">
              <a:defRPr sz="600">
                <a:solidFill>
                  <a:schemeClr val="tx1"/>
                </a:solidFill>
                <a:latin typeface="+mn-lt"/>
              </a:defRPr>
            </a:lvl6pPr>
            <a:lvl7pPr marL="0" algn="r">
              <a:defRPr sz="600">
                <a:solidFill>
                  <a:schemeClr val="tx1"/>
                </a:solidFill>
                <a:latin typeface="+mn-lt"/>
              </a:defRPr>
            </a:lvl7pPr>
            <a:lvl8pPr marL="0" algn="r">
              <a:defRPr sz="600">
                <a:solidFill>
                  <a:schemeClr val="tx1"/>
                </a:solidFill>
                <a:latin typeface="+mn-lt"/>
              </a:defRPr>
            </a:lvl8pPr>
            <a:lvl9pPr marL="0" algn="r">
              <a:defRPr sz="600">
                <a:solidFill>
                  <a:schemeClr val="tx1"/>
                </a:solidFill>
                <a:latin typeface="+mn-lt"/>
              </a:defRPr>
            </a:lvl9pPr>
          </a:lstStyle>
          <a:p>
            <a:r>
              <a:rPr lang="en-US" dirty="0"/>
              <a:t>Member FINRA/SIPC</a:t>
            </a:r>
          </a:p>
        </p:txBody>
      </p:sp>
      <p:sp>
        <p:nvSpPr>
          <p:cNvPr id="2" name="TextBox 1">
            <a:extLst>
              <a:ext uri="{FF2B5EF4-FFF2-40B4-BE49-F238E27FC236}">
                <a16:creationId xmlns:a16="http://schemas.microsoft.com/office/drawing/2014/main" id="{A9ADEFC8-20E1-114B-8C3E-CE8929EBCDCF}"/>
              </a:ext>
            </a:extLst>
          </p:cNvPr>
          <p:cNvSpPr txBox="1"/>
          <p:nvPr userDrawn="1"/>
        </p:nvSpPr>
        <p:spPr>
          <a:xfrm>
            <a:off x="3272993" y="4859338"/>
            <a:ext cx="2692400" cy="117760"/>
          </a:xfrm>
          <a:prstGeom prst="rect">
            <a:avLst/>
          </a:prstGeom>
        </p:spPr>
        <p:txBody>
          <a:bodyPr vert="horz" wrap="square" lIns="0" tIns="0" rIns="0" bIns="0" rtlCol="0">
            <a:noAutofit/>
          </a:bodyPr>
          <a:lstStyle/>
          <a:p>
            <a:pPr marL="0" indent="0" algn="ctr">
              <a:spcBef>
                <a:spcPts val="0"/>
              </a:spcBef>
              <a:spcAft>
                <a:spcPts val="600"/>
              </a:spcAft>
              <a:buFontTx/>
              <a:buNone/>
            </a:pPr>
            <a:r>
              <a:rPr lang="en-US" sz="1000" b="0" i="0" dirty="0">
                <a:solidFill>
                  <a:srgbClr val="06163A"/>
                </a:solidFill>
                <a:latin typeface="Tenorite" pitchFamily="2" charset="0"/>
              </a:rPr>
              <a:t>Personal Financial Planning for Business Owners</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51" r:id="rId3"/>
    <p:sldLayoutId id="2147483752" r:id="rId4"/>
    <p:sldLayoutId id="2147483716" r:id="rId5"/>
    <p:sldLayoutId id="2147483753" r:id="rId6"/>
    <p:sldLayoutId id="2147483754" r:id="rId7"/>
    <p:sldLayoutId id="2147483718" r:id="rId8"/>
    <p:sldLayoutId id="2147483719" r:id="rId9"/>
    <p:sldLayoutId id="2147483747" r:id="rId10"/>
    <p:sldLayoutId id="2147483722" r:id="rId11"/>
    <p:sldLayoutId id="2147483702" r:id="rId12"/>
    <p:sldLayoutId id="2147483743" r:id="rId13"/>
    <p:sldLayoutId id="2147483703" r:id="rId14"/>
    <p:sldLayoutId id="2147483744" r:id="rId15"/>
    <p:sldLayoutId id="2147483705" r:id="rId16"/>
    <p:sldLayoutId id="2147483704" r:id="rId17"/>
    <p:sldLayoutId id="2147483745" r:id="rId18"/>
    <p:sldLayoutId id="2147483714" r:id="rId19"/>
    <p:sldLayoutId id="2147483748" r:id="rId20"/>
    <p:sldLayoutId id="2147483715" r:id="rId21"/>
    <p:sldLayoutId id="2147483746" r:id="rId22"/>
    <p:sldLayoutId id="2147483706" r:id="rId23"/>
    <p:sldLayoutId id="2147483709" r:id="rId24"/>
    <p:sldLayoutId id="2147483700" r:id="rId25"/>
    <p:sldLayoutId id="2147483690" r:id="rId26"/>
    <p:sldLayoutId id="2147483689" r:id="rId27"/>
    <p:sldLayoutId id="2147483707" r:id="rId28"/>
    <p:sldLayoutId id="2147483691" r:id="rId29"/>
    <p:sldLayoutId id="2147483688" r:id="rId30"/>
    <p:sldLayoutId id="2147483686" r:id="rId31"/>
    <p:sldLayoutId id="2147483687" r:id="rId32"/>
    <p:sldLayoutId id="2147483681" r:id="rId33"/>
    <p:sldLayoutId id="2147483708" r:id="rId34"/>
    <p:sldLayoutId id="2147483693" r:id="rId35"/>
  </p:sldLayoutIdLst>
  <p:transition spd="med">
    <p:fade/>
  </p:transition>
  <p:hf sldNum="0" hdr="0" dt="0"/>
  <p:txStyles>
    <p:titleStyle>
      <a:lvl1pPr algn="l" defTabSz="411480" rtl="0" eaLnBrk="1" fontAlgn="base" hangingPunct="1">
        <a:lnSpc>
          <a:spcPct val="100000"/>
        </a:lnSpc>
        <a:spcBef>
          <a:spcPct val="0"/>
        </a:spcBef>
        <a:spcAft>
          <a:spcPct val="0"/>
        </a:spcAft>
        <a:defRPr sz="2200" b="0" i="0" kern="1200" cap="none" baseline="0">
          <a:solidFill>
            <a:schemeClr val="accent6"/>
          </a:solidFill>
          <a:latin typeface="Georgia" panose="02040502050405020303" pitchFamily="18" charset="0"/>
          <a:ea typeface="+mj-ea"/>
          <a:cs typeface="Arial"/>
        </a:defRPr>
      </a:lvl1pPr>
      <a:lvl2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2pPr>
      <a:lvl3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3pPr>
      <a:lvl4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4pPr>
      <a:lvl5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5pPr>
      <a:lvl6pPr marL="41148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6pPr>
      <a:lvl7pPr marL="82296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7pPr>
      <a:lvl8pPr marL="123444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8pPr>
      <a:lvl9pPr marL="164592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9pPr>
    </p:titleStyle>
    <p:bodyStyle>
      <a:lvl1pPr marL="0" indent="0" algn="l" defTabSz="411480" rtl="0" eaLnBrk="1" fontAlgn="base" hangingPunct="1">
        <a:lnSpc>
          <a:spcPct val="100000"/>
        </a:lnSpc>
        <a:spcBef>
          <a:spcPts val="0"/>
        </a:spcBef>
        <a:spcAft>
          <a:spcPts val="600"/>
        </a:spcAft>
        <a:buClr>
          <a:schemeClr val="tx1"/>
        </a:buClr>
        <a:buFontTx/>
        <a:buNone/>
        <a:defRPr lang="en-US" sz="1200" b="0" i="0" kern="1200" dirty="0">
          <a:solidFill>
            <a:schemeClr val="tx2"/>
          </a:solidFill>
          <a:latin typeface="Tenorite" pitchFamily="2" charset="0"/>
          <a:ea typeface="+mn-ea"/>
          <a:cs typeface="Arial"/>
        </a:defRPr>
      </a:lvl1pPr>
      <a:lvl2pPr marL="0" indent="0" algn="l" defTabSz="411480" rtl="0" eaLnBrk="1" fontAlgn="base" hangingPunct="1">
        <a:lnSpc>
          <a:spcPct val="100000"/>
        </a:lnSpc>
        <a:spcBef>
          <a:spcPts val="0"/>
        </a:spcBef>
        <a:spcAft>
          <a:spcPts val="600"/>
        </a:spcAft>
        <a:buClr>
          <a:schemeClr val="tx1"/>
        </a:buClr>
        <a:buFont typeface="Wingdings" pitchFamily="2" charset="2"/>
        <a:buNone/>
        <a:defRPr sz="1400" b="1" i="0" kern="1200">
          <a:solidFill>
            <a:schemeClr val="accent5"/>
          </a:solidFill>
          <a:latin typeface="Tenorite" pitchFamily="2" charset="0"/>
          <a:ea typeface="+mn-ea"/>
          <a:cs typeface="Arial"/>
        </a:defRPr>
      </a:lvl2pPr>
      <a:lvl3pPr marL="0" indent="0" algn="l" defTabSz="411480" rtl="0" eaLnBrk="1" fontAlgn="base" hangingPunct="1">
        <a:lnSpc>
          <a:spcPct val="100000"/>
        </a:lnSpc>
        <a:spcBef>
          <a:spcPts val="0"/>
        </a:spcBef>
        <a:spcAft>
          <a:spcPts val="600"/>
        </a:spcAft>
        <a:buClr>
          <a:schemeClr val="tx1"/>
        </a:buClr>
        <a:buFontTx/>
        <a:buNone/>
        <a:defRPr sz="1200" b="1" i="0" kern="1200">
          <a:solidFill>
            <a:schemeClr val="tx1"/>
          </a:solidFill>
          <a:latin typeface="Tenorite" pitchFamily="2" charset="0"/>
          <a:ea typeface="+mn-ea"/>
          <a:cs typeface="Arial"/>
        </a:defRPr>
      </a:lvl3pPr>
      <a:lvl4pPr marL="91440" indent="-91440" algn="l" defTabSz="411480" rtl="0" eaLnBrk="1" fontAlgn="base" hangingPunct="1">
        <a:lnSpc>
          <a:spcPct val="100000"/>
        </a:lnSpc>
        <a:spcBef>
          <a:spcPts val="0"/>
        </a:spcBef>
        <a:spcAft>
          <a:spcPts val="600"/>
        </a:spcAft>
        <a:buClr>
          <a:schemeClr val="accent6"/>
        </a:buClr>
        <a:buFont typeface="Arial" panose="020B0604020202020204" pitchFamily="34" charset="0"/>
        <a:buChar char="•"/>
        <a:defRPr sz="1200" b="0" i="0" kern="1200">
          <a:solidFill>
            <a:schemeClr val="tx1"/>
          </a:solidFill>
          <a:latin typeface="Tenorite" pitchFamily="2" charset="0"/>
          <a:ea typeface="+mn-ea"/>
          <a:cs typeface="Arial"/>
        </a:defRPr>
      </a:lvl4pPr>
      <a:lvl5pPr marL="182880" indent="-91440" algn="l" defTabSz="411480" rtl="0" eaLnBrk="1" fontAlgn="base" hangingPunct="1">
        <a:lnSpc>
          <a:spcPct val="100000"/>
        </a:lnSpc>
        <a:spcBef>
          <a:spcPts val="0"/>
        </a:spcBef>
        <a:spcAft>
          <a:spcPts val="600"/>
        </a:spcAft>
        <a:buClr>
          <a:schemeClr val="accent5"/>
        </a:buClr>
        <a:buFont typeface="System Font Regular"/>
        <a:buChar char="-"/>
        <a:defRPr sz="1200" b="0" i="0" kern="1200">
          <a:solidFill>
            <a:schemeClr val="tx1"/>
          </a:solidFill>
          <a:latin typeface="Tenorite" pitchFamily="2" charset="0"/>
          <a:ea typeface="+mn-ea"/>
          <a:cs typeface="Arial"/>
        </a:defRPr>
      </a:lvl5pPr>
      <a:lvl6pPr marL="274320" indent="-91440" algn="l" defTabSz="411480" rtl="0" eaLnBrk="1" latinLnBrk="0" hangingPunct="1">
        <a:spcBef>
          <a:spcPts val="0"/>
        </a:spcBef>
        <a:spcAft>
          <a:spcPts val="600"/>
        </a:spcAft>
        <a:buFont typeface="System Font Regular"/>
        <a:buChar char="∙"/>
        <a:defRPr sz="1200" b="0" i="1" kern="1200">
          <a:solidFill>
            <a:schemeClr val="tx1"/>
          </a:solidFill>
          <a:latin typeface="Tenorite" pitchFamily="2" charset="0"/>
          <a:ea typeface="+mn-ea"/>
          <a:cs typeface="+mn-cs"/>
        </a:defRPr>
      </a:lvl6pPr>
      <a:lvl7pPr marL="137160" indent="-137160" algn="l" defTabSz="411480" rtl="0" eaLnBrk="1" latinLnBrk="0" hangingPunct="1">
        <a:spcBef>
          <a:spcPts val="0"/>
        </a:spcBef>
        <a:spcAft>
          <a:spcPts val="600"/>
        </a:spcAft>
        <a:buFont typeface="+mj-lt"/>
        <a:buAutoNum type="arabicPeriod"/>
        <a:defRPr sz="1200" b="0" i="0" kern="1200">
          <a:solidFill>
            <a:schemeClr val="tx1"/>
          </a:solidFill>
          <a:latin typeface="Tenorite" pitchFamily="2" charset="0"/>
          <a:ea typeface="+mn-ea"/>
          <a:cs typeface="+mn-cs"/>
        </a:defRPr>
      </a:lvl7pPr>
      <a:lvl8pPr marL="274320" indent="-137160" algn="l" defTabSz="411480" rtl="0" eaLnBrk="1" latinLnBrk="0" hangingPunct="1">
        <a:spcBef>
          <a:spcPts val="0"/>
        </a:spcBef>
        <a:spcAft>
          <a:spcPts val="600"/>
        </a:spcAft>
        <a:buFont typeface="+mj-lt"/>
        <a:buAutoNum type="arabicPeriod"/>
        <a:defRPr sz="1200" b="0" i="0" kern="1200">
          <a:solidFill>
            <a:schemeClr val="tx1"/>
          </a:solidFill>
          <a:latin typeface="Tenorite" pitchFamily="2" charset="0"/>
          <a:ea typeface="+mn-ea"/>
          <a:cs typeface="+mn-cs"/>
        </a:defRPr>
      </a:lvl8pPr>
      <a:lvl9pPr marL="0" indent="0" algn="l" defTabSz="411480" rtl="0" eaLnBrk="1" latinLnBrk="0" hangingPunct="1">
        <a:spcBef>
          <a:spcPts val="0"/>
        </a:spcBef>
        <a:spcAft>
          <a:spcPts val="600"/>
        </a:spcAft>
        <a:buFontTx/>
        <a:buNone/>
        <a:defRPr sz="1800" b="1" i="0" kern="1200">
          <a:solidFill>
            <a:schemeClr val="accent6"/>
          </a:solidFill>
          <a:latin typeface="Tenorite" pitchFamily="2" charset="0"/>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2880" userDrawn="1">
          <p15:clr>
            <a:srgbClr val="F26B43"/>
          </p15:clr>
        </p15:guide>
        <p15:guide id="4" pos="288" userDrawn="1">
          <p15:clr>
            <a:srgbClr val="F26B43"/>
          </p15:clr>
        </p15:guide>
        <p15:guide id="5" pos="5470" userDrawn="1">
          <p15:clr>
            <a:srgbClr val="F26B43"/>
          </p15:clr>
        </p15:guide>
        <p15:guide id="6" orient="horz" pos="2960" userDrawn="1">
          <p15:clr>
            <a:srgbClr val="F26B43"/>
          </p15:clr>
        </p15:guide>
        <p15:guide id="7" orient="horz" pos="791" userDrawn="1">
          <p15:clr>
            <a:srgbClr val="F26B43"/>
          </p15:clr>
        </p15:guide>
        <p15:guide id="8" orient="horz" pos="264" userDrawn="1">
          <p15:clr>
            <a:srgbClr val="F26B43"/>
          </p15:clr>
        </p15:guide>
        <p15:guide id="9" pos="2073" userDrawn="1">
          <p15:clr>
            <a:srgbClr val="F26B43"/>
          </p15:clr>
        </p15:guide>
        <p15:guide id="10" pos="1902" userDrawn="1">
          <p15:clr>
            <a:srgbClr val="F26B43"/>
          </p15:clr>
        </p15:guide>
        <p15:guide id="11" pos="3687" userDrawn="1">
          <p15:clr>
            <a:srgbClr val="F26B43"/>
          </p15:clr>
        </p15:guide>
        <p15:guide id="12" pos="3858" userDrawn="1">
          <p15:clr>
            <a:srgbClr val="F26B43"/>
          </p15:clr>
        </p15:guide>
        <p15:guide id="13" pos="2796" userDrawn="1">
          <p15:clr>
            <a:srgbClr val="F26B43"/>
          </p15:clr>
        </p15:guide>
        <p15:guide id="14" pos="2964" userDrawn="1">
          <p15:clr>
            <a:srgbClr val="F26B43"/>
          </p15:clr>
        </p15:guide>
        <p15:guide id="15" orient="horz" pos="3061" userDrawn="1">
          <p15:clr>
            <a:srgbClr val="F26B43"/>
          </p15:clr>
        </p15:guide>
        <p15:guide id="16" orient="horz" pos="31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8D6F32-68A8-D254-DB8F-A8AFFD7AED20}"/>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5" name="Content Placeholder 4">
            <a:extLst>
              <a:ext uri="{FF2B5EF4-FFF2-40B4-BE49-F238E27FC236}">
                <a16:creationId xmlns:a16="http://schemas.microsoft.com/office/drawing/2014/main" id="{F27C7DB7-A512-5762-EEEB-3C7C1BA8208E}"/>
              </a:ext>
            </a:extLst>
          </p:cNvPr>
          <p:cNvSpPr>
            <a:spLocks noGrp="1"/>
          </p:cNvSpPr>
          <p:nvPr>
            <p:ph sz="quarter" idx="14"/>
          </p:nvPr>
        </p:nvSpPr>
        <p:spPr>
          <a:xfrm>
            <a:off x="451312" y="1055831"/>
            <a:ext cx="8226425" cy="3862387"/>
          </a:xfrm>
        </p:spPr>
        <p:txBody>
          <a:bodyPr/>
          <a:lstStyle/>
          <a:p>
            <a:r>
              <a:rPr lang="en-US" sz="1200" dirty="0">
                <a:solidFill>
                  <a:srgbClr val="06163A"/>
                </a:solidFill>
                <a:cs typeface="Arial" panose="020B0604020202020204" pitchFamily="34" charset="0"/>
              </a:rPr>
              <a:t>The attached has been given an 'Approved As Is' status by Advertising Review. For advisors who want to use and/or customize preapproved materials, they must first review the Communications with the Public chapter of the Advisor Compliance Manual. Specifically, the sections on Commonly Used Disclosures and Pre-Approved Communications. There, they will find instructions on how to use the correct Broker-Dealer disclosure, use preapproved materials, and how to meet their Books and Records requirements.</a:t>
            </a:r>
          </a:p>
          <a:p>
            <a:endParaRPr lang="en-US" dirty="0">
              <a:cs typeface="Arial" panose="020B0604020202020204" pitchFamily="34" charset="0"/>
            </a:endParaRPr>
          </a:p>
          <a:p>
            <a:endParaRPr lang="en-US" dirty="0">
              <a:cs typeface="Arial" panose="020B0604020202020204" pitchFamily="34" charset="0"/>
            </a:endParaRPr>
          </a:p>
          <a:p>
            <a:r>
              <a:rPr lang="en-US" sz="1200" dirty="0">
                <a:cs typeface="Arial" panose="020B0604020202020204" pitchFamily="34" charset="0"/>
              </a:rPr>
              <a:t>Tracking #643060</a:t>
            </a:r>
            <a:r>
              <a:rPr lang="en-US" dirty="0">
                <a:cs typeface="Arial" panose="020B0604020202020204" pitchFamily="34" charset="0"/>
              </a:rPr>
              <a:t> Exp. 10/2026</a:t>
            </a:r>
            <a:endParaRPr lang="en-US" sz="1200" dirty="0">
              <a:cs typeface="Arial" panose="020B0604020202020204" pitchFamily="34" charset="0"/>
            </a:endParaRPr>
          </a:p>
          <a:p>
            <a:r>
              <a:rPr lang="en-US" sz="1200" dirty="0">
                <a:cs typeface="Arial" panose="020B0604020202020204" pitchFamily="34" charset="0"/>
              </a:rPr>
              <a:t>RP-848-0723</a:t>
            </a:r>
          </a:p>
        </p:txBody>
      </p:sp>
      <p:sp>
        <p:nvSpPr>
          <p:cNvPr id="4" name="Title 3">
            <a:extLst>
              <a:ext uri="{FF2B5EF4-FFF2-40B4-BE49-F238E27FC236}">
                <a16:creationId xmlns:a16="http://schemas.microsoft.com/office/drawing/2014/main" id="{967E3BA4-B5FD-E302-E371-0B3C0E810FD5}"/>
              </a:ext>
            </a:extLst>
          </p:cNvPr>
          <p:cNvSpPr>
            <a:spLocks noGrp="1"/>
          </p:cNvSpPr>
          <p:nvPr>
            <p:ph type="title"/>
          </p:nvPr>
        </p:nvSpPr>
        <p:spPr>
          <a:xfrm>
            <a:off x="457199" y="429767"/>
            <a:ext cx="8229600" cy="338554"/>
          </a:xfrm>
        </p:spPr>
        <p:txBody>
          <a:bodyPr>
            <a:noAutofit/>
          </a:bodyPr>
          <a:lstStyle/>
          <a:p>
            <a:r>
              <a:rPr lang="en-US" dirty="0"/>
              <a:t>Before you Begin</a:t>
            </a:r>
          </a:p>
        </p:txBody>
      </p:sp>
    </p:spTree>
    <p:extLst>
      <p:ext uri="{BB962C8B-B14F-4D97-AF65-F5344CB8AC3E}">
        <p14:creationId xmlns:p14="http://schemas.microsoft.com/office/powerpoint/2010/main" val="257210783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3454400"/>
          </a:xfrm>
        </p:spPr>
        <p:txBody>
          <a:bodyPr/>
          <a:lstStyle/>
          <a:p>
            <a:pPr marL="342900" lvl="1" indent="-342900">
              <a:spcBef>
                <a:spcPts val="0"/>
              </a:spcBef>
              <a:spcAft>
                <a:spcPts val="1000"/>
              </a:spcAft>
              <a:buFont typeface="+mj-lt"/>
              <a:buAutoNum type="arabicPeriod"/>
            </a:pPr>
            <a:r>
              <a:rPr lang="en-US" sz="1600" b="0" dirty="0"/>
              <a:t>Business structure considerations</a:t>
            </a:r>
          </a:p>
          <a:p>
            <a:pPr marL="342900" lvl="1" indent="-342900">
              <a:spcBef>
                <a:spcPts val="0"/>
              </a:spcBef>
              <a:spcAft>
                <a:spcPts val="1000"/>
              </a:spcAft>
              <a:buFont typeface="+mj-lt"/>
              <a:buAutoNum type="arabicPeriod"/>
            </a:pPr>
            <a:r>
              <a:rPr lang="en-US" sz="1600" b="0" dirty="0"/>
              <a:t>Account for various business taxes and include in your cash flow projections</a:t>
            </a:r>
          </a:p>
          <a:p>
            <a:pPr>
              <a:buClr>
                <a:srgbClr val="BE5500"/>
              </a:buClr>
            </a:pPr>
            <a:endParaRPr lang="en-US" sz="14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Minimize Taxes</a:t>
            </a:r>
          </a:p>
        </p:txBody>
      </p:sp>
      <p:pic>
        <p:nvPicPr>
          <p:cNvPr id="4" name="Picture Placeholder 38">
            <a:extLst>
              <a:ext uri="{FF2B5EF4-FFF2-40B4-BE49-F238E27FC236}">
                <a16:creationId xmlns:a16="http://schemas.microsoft.com/office/drawing/2014/main" id="{65C38B20-2965-6825-9E57-DE4C7487A4F1}"/>
              </a:ext>
            </a:extLst>
          </p:cNvPr>
          <p:cNvPicPr>
            <a:picLocks noChangeAspect="1"/>
          </p:cNvPicPr>
          <p:nvPr/>
        </p:nvPicPr>
        <p:blipFill>
          <a:blip r:embed="rId3"/>
          <a:srcRect l="334" r="334"/>
          <a:stretch/>
        </p:blipFill>
        <p:spPr>
          <a:xfrm>
            <a:off x="6021499" y="701933"/>
            <a:ext cx="2508251" cy="3048000"/>
          </a:xfrm>
          <a:prstGeom prst="rect">
            <a:avLst/>
          </a:prstGeom>
        </p:spPr>
      </p:pic>
    </p:spTree>
    <p:extLst>
      <p:ext uri="{BB962C8B-B14F-4D97-AF65-F5344CB8AC3E}">
        <p14:creationId xmlns:p14="http://schemas.microsoft.com/office/powerpoint/2010/main" val="156844336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3454400"/>
          </a:xfrm>
        </p:spPr>
        <p:txBody>
          <a:bodyPr/>
          <a:lstStyle/>
          <a:p>
            <a:pPr>
              <a:spcBef>
                <a:spcPts val="1200"/>
              </a:spcBef>
              <a:spcAft>
                <a:spcPts val="0"/>
              </a:spcAft>
              <a:buClr>
                <a:srgbClr val="BE5500"/>
              </a:buClr>
            </a:pPr>
            <a:endParaRPr lang="en-US" b="1" dirty="0">
              <a:solidFill>
                <a:schemeClr val="accent6"/>
              </a:solidFill>
            </a:endParaRPr>
          </a:p>
          <a:p>
            <a:pPr marL="342900" lvl="1" indent="-342900">
              <a:spcBef>
                <a:spcPts val="0"/>
              </a:spcBef>
              <a:spcAft>
                <a:spcPts val="1000"/>
              </a:spcAft>
              <a:buFont typeface="+mj-lt"/>
              <a:buAutoNum type="arabicPeriod"/>
            </a:pPr>
            <a:r>
              <a:rPr lang="en-US" b="0" dirty="0"/>
              <a:t>Critical to building personal wealth</a:t>
            </a:r>
          </a:p>
          <a:p>
            <a:pPr marL="342900" lvl="1" indent="-342900">
              <a:spcBef>
                <a:spcPts val="0"/>
              </a:spcBef>
              <a:spcAft>
                <a:spcPts val="1000"/>
              </a:spcAft>
              <a:buFont typeface="+mj-lt"/>
              <a:buAutoNum type="arabicPeriod"/>
            </a:pPr>
            <a:r>
              <a:rPr lang="en-US" b="0" dirty="0"/>
              <a:t>Diversify your business funding options</a:t>
            </a:r>
          </a:p>
          <a:p>
            <a:pPr marL="342900" lvl="1" indent="-342900">
              <a:spcBef>
                <a:spcPts val="0"/>
              </a:spcBef>
              <a:spcAft>
                <a:spcPts val="1000"/>
              </a:spcAft>
              <a:buFont typeface="+mj-lt"/>
              <a:buAutoNum type="arabicPeriod"/>
            </a:pPr>
            <a:r>
              <a:rPr lang="en-US" b="0" dirty="0"/>
              <a:t>Separate debt from family obligations</a:t>
            </a:r>
          </a:p>
          <a:p>
            <a:pPr marL="342900" lvl="1" indent="-342900">
              <a:spcBef>
                <a:spcPts val="0"/>
              </a:spcBef>
              <a:spcAft>
                <a:spcPts val="1000"/>
              </a:spcAft>
              <a:buFont typeface="+mj-lt"/>
              <a:buAutoNum type="arabicPeriod"/>
            </a:pPr>
            <a:r>
              <a:rPr lang="en-US" b="0" dirty="0"/>
              <a:t>Small Business Administration (SBA) is an excellent resource</a:t>
            </a:r>
          </a:p>
          <a:p>
            <a:pPr>
              <a:buClr>
                <a:srgbClr val="BE5500"/>
              </a:buClr>
            </a:pPr>
            <a:endParaRPr lang="en-US" dirty="0"/>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Manage Debt Effectively</a:t>
            </a:r>
          </a:p>
        </p:txBody>
      </p:sp>
      <p:sp>
        <p:nvSpPr>
          <p:cNvPr id="8" name="Freeform 1">
            <a:extLst>
              <a:ext uri="{FF2B5EF4-FFF2-40B4-BE49-F238E27FC236}">
                <a16:creationId xmlns:a16="http://schemas.microsoft.com/office/drawing/2014/main" id="{95C3341D-256B-E7C5-207E-CD51FC69B113}"/>
              </a:ext>
            </a:extLst>
          </p:cNvPr>
          <p:cNvSpPr/>
          <p:nvPr/>
        </p:nvSpPr>
        <p:spPr>
          <a:xfrm>
            <a:off x="6124575" y="1392960"/>
            <a:ext cx="1362975" cy="1232253"/>
          </a:xfrm>
          <a:custGeom>
            <a:avLst/>
            <a:gdLst>
              <a:gd name="connsiteX0" fmla="*/ 460823 w 502431"/>
              <a:gd name="connsiteY0" fmla="*/ 212364 h 502002"/>
              <a:gd name="connsiteX1" fmla="*/ 499461 w 502431"/>
              <a:gd name="connsiteY1" fmla="*/ 212364 h 502002"/>
              <a:gd name="connsiteX2" fmla="*/ 432444 w 502431"/>
              <a:gd name="connsiteY2" fmla="*/ 424798 h 502002"/>
              <a:gd name="connsiteX3" fmla="*/ 77347 w 502431"/>
              <a:gd name="connsiteY3" fmla="*/ 432018 h 502002"/>
              <a:gd name="connsiteX4" fmla="*/ 77347 w 502431"/>
              <a:gd name="connsiteY4" fmla="*/ 482826 h 502002"/>
              <a:gd name="connsiteX5" fmla="*/ 38710 w 502431"/>
              <a:gd name="connsiteY5" fmla="*/ 482826 h 502002"/>
              <a:gd name="connsiteX6" fmla="*/ 38710 w 502431"/>
              <a:gd name="connsiteY6" fmla="*/ 366914 h 502002"/>
              <a:gd name="connsiteX7" fmla="*/ 154622 w 502431"/>
              <a:gd name="connsiteY7" fmla="*/ 366914 h 502002"/>
              <a:gd name="connsiteX8" fmla="*/ 154622 w 502431"/>
              <a:gd name="connsiteY8" fmla="*/ 405551 h 502002"/>
              <a:gd name="connsiteX9" fmla="*/ 105746 w 502431"/>
              <a:gd name="connsiteY9" fmla="*/ 405551 h 502002"/>
              <a:gd name="connsiteX10" fmla="*/ 290852 w 502431"/>
              <a:gd name="connsiteY10" fmla="*/ 460209 h 502002"/>
              <a:gd name="connsiteX11" fmla="*/ 460823 w 502431"/>
              <a:gd name="connsiteY11" fmla="*/ 212364 h 502002"/>
              <a:gd name="connsiteX12" fmla="*/ 231897 w 502431"/>
              <a:gd name="connsiteY12" fmla="*/ 115771 h 502002"/>
              <a:gd name="connsiteX13" fmla="*/ 270534 w 502431"/>
              <a:gd name="connsiteY13" fmla="*/ 115771 h 502002"/>
              <a:gd name="connsiteX14" fmla="*/ 270534 w 502431"/>
              <a:gd name="connsiteY14" fmla="*/ 154408 h 502002"/>
              <a:gd name="connsiteX15" fmla="*/ 309172 w 502431"/>
              <a:gd name="connsiteY15" fmla="*/ 154408 h 502002"/>
              <a:gd name="connsiteX16" fmla="*/ 309172 w 502431"/>
              <a:gd name="connsiteY16" fmla="*/ 193046 h 502002"/>
              <a:gd name="connsiteX17" fmla="*/ 231897 w 502431"/>
              <a:gd name="connsiteY17" fmla="*/ 193046 h 502002"/>
              <a:gd name="connsiteX18" fmla="*/ 212578 w 502431"/>
              <a:gd name="connsiteY18" fmla="*/ 212364 h 502002"/>
              <a:gd name="connsiteX19" fmla="*/ 231897 w 502431"/>
              <a:gd name="connsiteY19" fmla="*/ 231683 h 502002"/>
              <a:gd name="connsiteX20" fmla="*/ 270534 w 502431"/>
              <a:gd name="connsiteY20" fmla="*/ 231683 h 502002"/>
              <a:gd name="connsiteX21" fmla="*/ 328491 w 502431"/>
              <a:gd name="connsiteY21" fmla="*/ 289639 h 502002"/>
              <a:gd name="connsiteX22" fmla="*/ 270534 w 502431"/>
              <a:gd name="connsiteY22" fmla="*/ 347595 h 502002"/>
              <a:gd name="connsiteX23" fmla="*/ 270534 w 502431"/>
              <a:gd name="connsiteY23" fmla="*/ 386233 h 502002"/>
              <a:gd name="connsiteX24" fmla="*/ 231897 w 502431"/>
              <a:gd name="connsiteY24" fmla="*/ 386233 h 502002"/>
              <a:gd name="connsiteX25" fmla="*/ 231897 w 502431"/>
              <a:gd name="connsiteY25" fmla="*/ 347595 h 502002"/>
              <a:gd name="connsiteX26" fmla="*/ 193260 w 502431"/>
              <a:gd name="connsiteY26" fmla="*/ 347595 h 502002"/>
              <a:gd name="connsiteX27" fmla="*/ 193260 w 502431"/>
              <a:gd name="connsiteY27" fmla="*/ 308958 h 502002"/>
              <a:gd name="connsiteX28" fmla="*/ 270534 w 502431"/>
              <a:gd name="connsiteY28" fmla="*/ 308958 h 502002"/>
              <a:gd name="connsiteX29" fmla="*/ 289853 w 502431"/>
              <a:gd name="connsiteY29" fmla="*/ 289639 h 502002"/>
              <a:gd name="connsiteX30" fmla="*/ 270534 w 502431"/>
              <a:gd name="connsiteY30" fmla="*/ 270321 h 502002"/>
              <a:gd name="connsiteX31" fmla="*/ 231897 w 502431"/>
              <a:gd name="connsiteY31" fmla="*/ 270321 h 502002"/>
              <a:gd name="connsiteX32" fmla="*/ 173941 w 502431"/>
              <a:gd name="connsiteY32" fmla="*/ 212364 h 502002"/>
              <a:gd name="connsiteX33" fmla="*/ 231897 w 502431"/>
              <a:gd name="connsiteY33" fmla="*/ 154408 h 502002"/>
              <a:gd name="connsiteX34" fmla="*/ 246040 w 502431"/>
              <a:gd name="connsiteY34" fmla="*/ 52 h 502002"/>
              <a:gd name="connsiteX35" fmla="*/ 425084 w 502431"/>
              <a:gd name="connsiteY35" fmla="*/ 69985 h 502002"/>
              <a:gd name="connsiteX36" fmla="*/ 425084 w 502431"/>
              <a:gd name="connsiteY36" fmla="*/ 19177 h 502002"/>
              <a:gd name="connsiteX37" fmla="*/ 463721 w 502431"/>
              <a:gd name="connsiteY37" fmla="*/ 19177 h 502002"/>
              <a:gd name="connsiteX38" fmla="*/ 463721 w 502431"/>
              <a:gd name="connsiteY38" fmla="*/ 117123 h 502002"/>
              <a:gd name="connsiteX39" fmla="*/ 463721 w 502431"/>
              <a:gd name="connsiteY39" fmla="*/ 135089 h 502002"/>
              <a:gd name="connsiteX40" fmla="*/ 347809 w 502431"/>
              <a:gd name="connsiteY40" fmla="*/ 135089 h 502002"/>
              <a:gd name="connsiteX41" fmla="*/ 347809 w 502431"/>
              <a:gd name="connsiteY41" fmla="*/ 96452 h 502002"/>
              <a:gd name="connsiteX42" fmla="*/ 396685 w 502431"/>
              <a:gd name="connsiteY42" fmla="*/ 96452 h 502002"/>
              <a:gd name="connsiteX43" fmla="*/ 251576 w 502431"/>
              <a:gd name="connsiteY43" fmla="*/ 38856 h 502002"/>
              <a:gd name="connsiteX44" fmla="*/ 38710 w 502431"/>
              <a:gd name="connsiteY44" fmla="*/ 251001 h 502002"/>
              <a:gd name="connsiteX45" fmla="*/ 41608 w 502431"/>
              <a:gd name="connsiteY45" fmla="*/ 289639 h 502002"/>
              <a:gd name="connsiteX46" fmla="*/ 2970 w 502431"/>
              <a:gd name="connsiteY46" fmla="*/ 289639 h 502002"/>
              <a:gd name="connsiteX47" fmla="*/ 69987 w 502431"/>
              <a:gd name="connsiteY47" fmla="*/ 77205 h 502002"/>
              <a:gd name="connsiteX48" fmla="*/ 246040 w 502431"/>
              <a:gd name="connsiteY48" fmla="*/ 52 h 50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2431" h="502002">
                <a:moveTo>
                  <a:pt x="460823" y="212364"/>
                </a:moveTo>
                <a:lnTo>
                  <a:pt x="499461" y="212364"/>
                </a:lnTo>
                <a:cubicBezTo>
                  <a:pt x="511465" y="289751"/>
                  <a:pt x="486682" y="368308"/>
                  <a:pt x="432444" y="424798"/>
                </a:cubicBezTo>
                <a:cubicBezTo>
                  <a:pt x="336380" y="524849"/>
                  <a:pt x="177398" y="528081"/>
                  <a:pt x="77347" y="432018"/>
                </a:cubicBezTo>
                <a:lnTo>
                  <a:pt x="77347" y="482826"/>
                </a:lnTo>
                <a:lnTo>
                  <a:pt x="38710" y="482826"/>
                </a:lnTo>
                <a:lnTo>
                  <a:pt x="38710" y="366914"/>
                </a:lnTo>
                <a:lnTo>
                  <a:pt x="154622" y="366914"/>
                </a:lnTo>
                <a:lnTo>
                  <a:pt x="154622" y="405551"/>
                </a:lnTo>
                <a:lnTo>
                  <a:pt x="105746" y="405551"/>
                </a:lnTo>
                <a:cubicBezTo>
                  <a:pt x="155138" y="452356"/>
                  <a:pt x="223958" y="472677"/>
                  <a:pt x="290852" y="460209"/>
                </a:cubicBezTo>
                <a:cubicBezTo>
                  <a:pt x="406229" y="438705"/>
                  <a:pt x="482328" y="327741"/>
                  <a:pt x="460823" y="212364"/>
                </a:cubicBezTo>
                <a:close/>
                <a:moveTo>
                  <a:pt x="231897" y="115771"/>
                </a:moveTo>
                <a:lnTo>
                  <a:pt x="270534" y="115771"/>
                </a:lnTo>
                <a:lnTo>
                  <a:pt x="270534" y="154408"/>
                </a:lnTo>
                <a:lnTo>
                  <a:pt x="309172" y="154408"/>
                </a:lnTo>
                <a:lnTo>
                  <a:pt x="309172" y="193046"/>
                </a:lnTo>
                <a:lnTo>
                  <a:pt x="231897" y="193046"/>
                </a:lnTo>
                <a:cubicBezTo>
                  <a:pt x="221228" y="193046"/>
                  <a:pt x="212578" y="201695"/>
                  <a:pt x="212578" y="212364"/>
                </a:cubicBezTo>
                <a:cubicBezTo>
                  <a:pt x="212578" y="223034"/>
                  <a:pt x="221228" y="231683"/>
                  <a:pt x="231897" y="231683"/>
                </a:cubicBezTo>
                <a:lnTo>
                  <a:pt x="270534" y="231683"/>
                </a:lnTo>
                <a:cubicBezTo>
                  <a:pt x="302543" y="231683"/>
                  <a:pt x="328491" y="257631"/>
                  <a:pt x="328491" y="289639"/>
                </a:cubicBezTo>
                <a:cubicBezTo>
                  <a:pt x="328491" y="321648"/>
                  <a:pt x="302543" y="347595"/>
                  <a:pt x="270534" y="347595"/>
                </a:cubicBezTo>
                <a:lnTo>
                  <a:pt x="270534" y="386233"/>
                </a:lnTo>
                <a:lnTo>
                  <a:pt x="231897" y="386233"/>
                </a:lnTo>
                <a:lnTo>
                  <a:pt x="231897" y="347595"/>
                </a:lnTo>
                <a:lnTo>
                  <a:pt x="193260" y="347595"/>
                </a:lnTo>
                <a:lnTo>
                  <a:pt x="193260" y="308958"/>
                </a:lnTo>
                <a:lnTo>
                  <a:pt x="270534" y="308958"/>
                </a:lnTo>
                <a:cubicBezTo>
                  <a:pt x="281204" y="308958"/>
                  <a:pt x="289853" y="300309"/>
                  <a:pt x="289853" y="289639"/>
                </a:cubicBezTo>
                <a:cubicBezTo>
                  <a:pt x="289853" y="278970"/>
                  <a:pt x="281204" y="270321"/>
                  <a:pt x="270534" y="270321"/>
                </a:cubicBezTo>
                <a:lnTo>
                  <a:pt x="231897" y="270321"/>
                </a:lnTo>
                <a:cubicBezTo>
                  <a:pt x="199889" y="270321"/>
                  <a:pt x="173941" y="244373"/>
                  <a:pt x="173941" y="212364"/>
                </a:cubicBezTo>
                <a:cubicBezTo>
                  <a:pt x="173941" y="180356"/>
                  <a:pt x="199889" y="154408"/>
                  <a:pt x="231897" y="154408"/>
                </a:cubicBezTo>
                <a:close/>
                <a:moveTo>
                  <a:pt x="246040" y="52"/>
                </a:moveTo>
                <a:cubicBezTo>
                  <a:pt x="310300" y="-1254"/>
                  <a:pt x="375058" y="21953"/>
                  <a:pt x="425084" y="69985"/>
                </a:cubicBezTo>
                <a:lnTo>
                  <a:pt x="425084" y="19177"/>
                </a:lnTo>
                <a:lnTo>
                  <a:pt x="463721" y="19177"/>
                </a:lnTo>
                <a:lnTo>
                  <a:pt x="463721" y="117123"/>
                </a:lnTo>
                <a:lnTo>
                  <a:pt x="463721" y="135089"/>
                </a:lnTo>
                <a:lnTo>
                  <a:pt x="347809" y="135089"/>
                </a:lnTo>
                <a:lnTo>
                  <a:pt x="347809" y="96452"/>
                </a:lnTo>
                <a:lnTo>
                  <a:pt x="396685" y="96452"/>
                </a:lnTo>
                <a:cubicBezTo>
                  <a:pt x="357375" y="59537"/>
                  <a:pt x="305501" y="38948"/>
                  <a:pt x="251576" y="38856"/>
                </a:cubicBezTo>
                <a:cubicBezTo>
                  <a:pt x="134212" y="38657"/>
                  <a:pt x="38909" y="133638"/>
                  <a:pt x="38710" y="251001"/>
                </a:cubicBezTo>
                <a:cubicBezTo>
                  <a:pt x="38497" y="263942"/>
                  <a:pt x="39467" y="276875"/>
                  <a:pt x="41608" y="289639"/>
                </a:cubicBezTo>
                <a:lnTo>
                  <a:pt x="2970" y="289639"/>
                </a:lnTo>
                <a:cubicBezTo>
                  <a:pt x="-9033" y="212252"/>
                  <a:pt x="15749" y="133695"/>
                  <a:pt x="69987" y="77205"/>
                </a:cubicBezTo>
                <a:cubicBezTo>
                  <a:pt x="118019" y="27179"/>
                  <a:pt x="181781" y="1359"/>
                  <a:pt x="246040" y="52"/>
                </a:cubicBezTo>
                <a:close/>
              </a:path>
            </a:pathLst>
          </a:custGeom>
          <a:solidFill>
            <a:srgbClr val="081D4D"/>
          </a:solidFill>
          <a:ln w="19050" cap="flat">
            <a:noFill/>
            <a:prstDash val="solid"/>
            <a:miter/>
          </a:ln>
        </p:spPr>
        <p:txBody>
          <a:bodyPr rtlCol="0" anchor="ctr"/>
          <a:lstStyle/>
          <a:p>
            <a:endParaRPr lang="en-US" dirty="0"/>
          </a:p>
        </p:txBody>
      </p:sp>
    </p:spTree>
    <p:extLst>
      <p:ext uri="{BB962C8B-B14F-4D97-AF65-F5344CB8AC3E}">
        <p14:creationId xmlns:p14="http://schemas.microsoft.com/office/powerpoint/2010/main" val="222317577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descr="A person pointing at a computer&#10;&#10;Description automatically generated">
            <a:extLst>
              <a:ext uri="{FF2B5EF4-FFF2-40B4-BE49-F238E27FC236}">
                <a16:creationId xmlns:a16="http://schemas.microsoft.com/office/drawing/2014/main" id="{2CEB8BF9-BFF3-10F0-834E-0014A93EF45D}"/>
              </a:ext>
            </a:extLst>
          </p:cNvPr>
          <p:cNvPicPr>
            <a:picLocks noChangeAspect="1"/>
          </p:cNvPicPr>
          <p:nvPr/>
        </p:nvPicPr>
        <p:blipFill>
          <a:blip r:embed="rId3"/>
          <a:srcRect r="-1" b="10771"/>
          <a:stretch/>
        </p:blipFill>
        <p:spPr>
          <a:xfrm>
            <a:off x="5067300" y="966652"/>
            <a:ext cx="3616325" cy="3719655"/>
          </a:xfrm>
          <a:prstGeom prst="rect">
            <a:avLst/>
          </a:prstGeom>
          <a:noFill/>
        </p:spPr>
      </p:pic>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nchor="b">
            <a:normAutofit fontScale="92500" lnSpcReduction="20000"/>
          </a:bodyPr>
          <a:lstStyle/>
          <a:p>
            <a:pPr>
              <a:spcAft>
                <a:spcPts val="600"/>
              </a:spcAft>
            </a:pPr>
            <a:r>
              <a:rPr lang="en-US"/>
              <a:t>Member FINRA/SIPC</a:t>
            </a:r>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198" y="1105503"/>
            <a:ext cx="3981450" cy="3862388"/>
          </a:xfrm>
        </p:spPr>
        <p:txBody>
          <a:bodyPr>
            <a:normAutofit/>
          </a:bodyPr>
          <a:lstStyle/>
          <a:p>
            <a:pPr>
              <a:spcBef>
                <a:spcPts val="1200"/>
              </a:spcBef>
              <a:spcAft>
                <a:spcPts val="0"/>
              </a:spcAft>
              <a:buClr>
                <a:srgbClr val="BE5500"/>
              </a:buClr>
            </a:pPr>
            <a:r>
              <a:rPr lang="en-US" sz="1600" dirty="0"/>
              <a:t>Risk Management</a:t>
            </a: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8" y="429767"/>
            <a:ext cx="4610101" cy="406845"/>
          </a:xfrm>
        </p:spPr>
        <p:txBody>
          <a:bodyPr anchor="t">
            <a:noAutofit/>
          </a:bodyPr>
          <a:lstStyle/>
          <a:p>
            <a:r>
              <a:rPr lang="en-US" sz="2400" dirty="0"/>
              <a:t>Reasons to have a Financial Plan</a:t>
            </a:r>
          </a:p>
        </p:txBody>
      </p:sp>
    </p:spTree>
    <p:extLst>
      <p:ext uri="{BB962C8B-B14F-4D97-AF65-F5344CB8AC3E}">
        <p14:creationId xmlns:p14="http://schemas.microsoft.com/office/powerpoint/2010/main" val="64690960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Business Insurance Coverage</a:t>
            </a:r>
          </a:p>
        </p:txBody>
      </p:sp>
      <p:sp>
        <p:nvSpPr>
          <p:cNvPr id="8" name="Content Placeholder 1">
            <a:extLst>
              <a:ext uri="{FF2B5EF4-FFF2-40B4-BE49-F238E27FC236}">
                <a16:creationId xmlns:a16="http://schemas.microsoft.com/office/drawing/2014/main" id="{BE20BEF5-DEE2-68BF-032A-CD12FABDEDAD}"/>
              </a:ext>
            </a:extLst>
          </p:cNvPr>
          <p:cNvSpPr txBox="1">
            <a:spLocks/>
          </p:cNvSpPr>
          <p:nvPr/>
        </p:nvSpPr>
        <p:spPr>
          <a:xfrm>
            <a:off x="530776" y="1403753"/>
            <a:ext cx="3446863" cy="1569912"/>
          </a:xfrm>
          <a:prstGeom prst="rect">
            <a:avLst/>
          </a:prstGeom>
        </p:spPr>
        <p:txBody>
          <a:bodyPr/>
          <a:lstStyle>
            <a:lvl1pPr marL="0" indent="0" algn="l" defTabSz="411480" rtl="0" eaLnBrk="1" fontAlgn="base" hangingPunct="1">
              <a:lnSpc>
                <a:spcPct val="100000"/>
              </a:lnSpc>
              <a:spcBef>
                <a:spcPts val="0"/>
              </a:spcBef>
              <a:spcAft>
                <a:spcPts val="600"/>
              </a:spcAft>
              <a:buClr>
                <a:schemeClr val="tx1"/>
              </a:buClr>
              <a:buFontTx/>
              <a:buNone/>
              <a:defRPr lang="en-US" sz="1200" b="0" i="0" kern="1200" dirty="0">
                <a:solidFill>
                  <a:schemeClr val="tx2"/>
                </a:solidFill>
                <a:latin typeface="Tenorite" pitchFamily="2" charset="0"/>
                <a:ea typeface="+mn-ea"/>
                <a:cs typeface="Arial"/>
              </a:defRPr>
            </a:lvl1pPr>
            <a:lvl2pPr marL="0" indent="0" algn="l" defTabSz="411480" rtl="0" eaLnBrk="1" fontAlgn="base" hangingPunct="1">
              <a:lnSpc>
                <a:spcPct val="100000"/>
              </a:lnSpc>
              <a:spcBef>
                <a:spcPts val="0"/>
              </a:spcBef>
              <a:spcAft>
                <a:spcPts val="600"/>
              </a:spcAft>
              <a:buClr>
                <a:schemeClr val="tx1"/>
              </a:buClr>
              <a:buFont typeface="Wingdings" pitchFamily="2" charset="2"/>
              <a:buNone/>
              <a:defRPr sz="1400" b="1" i="0" kern="1200">
                <a:solidFill>
                  <a:schemeClr val="accent5"/>
                </a:solidFill>
                <a:latin typeface="Tenorite" pitchFamily="2" charset="0"/>
                <a:ea typeface="+mn-ea"/>
                <a:cs typeface="Arial"/>
              </a:defRPr>
            </a:lvl2pPr>
            <a:lvl3pPr marL="0" indent="0" algn="l" defTabSz="411480" rtl="0" eaLnBrk="1" fontAlgn="base" hangingPunct="1">
              <a:lnSpc>
                <a:spcPct val="100000"/>
              </a:lnSpc>
              <a:spcBef>
                <a:spcPts val="0"/>
              </a:spcBef>
              <a:spcAft>
                <a:spcPts val="600"/>
              </a:spcAft>
              <a:buClr>
                <a:schemeClr val="tx1"/>
              </a:buClr>
              <a:buFontTx/>
              <a:buNone/>
              <a:defRPr sz="1200" b="1" i="0" kern="1200">
                <a:solidFill>
                  <a:schemeClr val="tx1"/>
                </a:solidFill>
                <a:latin typeface="Tenorite" pitchFamily="2" charset="0"/>
                <a:ea typeface="+mn-ea"/>
                <a:cs typeface="Arial"/>
              </a:defRPr>
            </a:lvl3pPr>
            <a:lvl4pPr marL="91440" indent="-91440" algn="l" defTabSz="411480" rtl="0" eaLnBrk="1" fontAlgn="base" hangingPunct="1">
              <a:lnSpc>
                <a:spcPct val="100000"/>
              </a:lnSpc>
              <a:spcBef>
                <a:spcPts val="0"/>
              </a:spcBef>
              <a:spcAft>
                <a:spcPts val="600"/>
              </a:spcAft>
              <a:buClr>
                <a:schemeClr val="accent6"/>
              </a:buClr>
              <a:buFont typeface="Arial" panose="020B0604020202020204" pitchFamily="34" charset="0"/>
              <a:buChar char="•"/>
              <a:defRPr sz="1200" b="0" i="0" kern="1200">
                <a:solidFill>
                  <a:schemeClr val="tx1"/>
                </a:solidFill>
                <a:latin typeface="Tenorite" pitchFamily="2" charset="0"/>
                <a:ea typeface="+mn-ea"/>
                <a:cs typeface="Arial"/>
              </a:defRPr>
            </a:lvl4pPr>
            <a:lvl5pPr marL="182880" indent="-91440" algn="l" defTabSz="411480" rtl="0" eaLnBrk="1" fontAlgn="base" hangingPunct="1">
              <a:lnSpc>
                <a:spcPct val="100000"/>
              </a:lnSpc>
              <a:spcBef>
                <a:spcPts val="0"/>
              </a:spcBef>
              <a:spcAft>
                <a:spcPts val="600"/>
              </a:spcAft>
              <a:buClr>
                <a:schemeClr val="accent5"/>
              </a:buClr>
              <a:buFont typeface="System Font Regular"/>
              <a:buChar char="-"/>
              <a:defRPr sz="1200" b="0" i="0" kern="1200">
                <a:solidFill>
                  <a:schemeClr val="tx1"/>
                </a:solidFill>
                <a:latin typeface="Tenorite" pitchFamily="2" charset="0"/>
                <a:ea typeface="+mn-ea"/>
                <a:cs typeface="Arial"/>
              </a:defRPr>
            </a:lvl5pPr>
            <a:lvl6pPr marL="274320" indent="-91440" algn="l" defTabSz="411480" rtl="0" eaLnBrk="1" latinLnBrk="0" hangingPunct="1">
              <a:spcBef>
                <a:spcPts val="0"/>
              </a:spcBef>
              <a:spcAft>
                <a:spcPts val="600"/>
              </a:spcAft>
              <a:buFont typeface="System Font Regular"/>
              <a:buChar char="∙"/>
              <a:defRPr sz="1200" b="0" i="1" kern="1200">
                <a:solidFill>
                  <a:schemeClr val="tx1"/>
                </a:solidFill>
                <a:latin typeface="Tenorite" pitchFamily="2" charset="0"/>
                <a:ea typeface="+mn-ea"/>
                <a:cs typeface="+mn-cs"/>
              </a:defRPr>
            </a:lvl6pPr>
            <a:lvl7pPr marL="137160" indent="-137160" algn="l" defTabSz="411480" rtl="0" eaLnBrk="1" latinLnBrk="0" hangingPunct="1">
              <a:spcBef>
                <a:spcPts val="0"/>
              </a:spcBef>
              <a:spcAft>
                <a:spcPts val="600"/>
              </a:spcAft>
              <a:buFont typeface="+mj-lt"/>
              <a:buAutoNum type="arabicPeriod"/>
              <a:defRPr sz="1200" b="0" i="0" kern="1200">
                <a:solidFill>
                  <a:schemeClr val="tx1"/>
                </a:solidFill>
                <a:latin typeface="Tenorite" pitchFamily="2" charset="0"/>
                <a:ea typeface="+mn-ea"/>
                <a:cs typeface="+mn-cs"/>
              </a:defRPr>
            </a:lvl7pPr>
            <a:lvl8pPr marL="274320" indent="-137160" algn="l" defTabSz="411480" rtl="0" eaLnBrk="1" latinLnBrk="0" hangingPunct="1">
              <a:spcBef>
                <a:spcPts val="0"/>
              </a:spcBef>
              <a:spcAft>
                <a:spcPts val="600"/>
              </a:spcAft>
              <a:buFont typeface="+mj-lt"/>
              <a:buAutoNum type="arabicPeriod"/>
              <a:defRPr sz="1200" b="0" i="0" kern="1200">
                <a:solidFill>
                  <a:schemeClr val="tx1"/>
                </a:solidFill>
                <a:latin typeface="Tenorite" pitchFamily="2" charset="0"/>
                <a:ea typeface="+mn-ea"/>
                <a:cs typeface="+mn-cs"/>
              </a:defRPr>
            </a:lvl8pPr>
            <a:lvl9pPr marL="0" indent="0" algn="l" defTabSz="411480" rtl="0" eaLnBrk="1" latinLnBrk="0" hangingPunct="1">
              <a:spcBef>
                <a:spcPts val="0"/>
              </a:spcBef>
              <a:spcAft>
                <a:spcPts val="600"/>
              </a:spcAft>
              <a:buFontTx/>
              <a:buNone/>
              <a:defRPr sz="1800" b="1" i="0" kern="1200">
                <a:solidFill>
                  <a:schemeClr val="accent6"/>
                </a:solidFill>
                <a:latin typeface="Tenorite" pitchFamily="2" charset="0"/>
                <a:ea typeface="+mn-ea"/>
                <a:cs typeface="+mn-cs"/>
              </a:defRPr>
            </a:lvl9pPr>
          </a:lstStyle>
          <a:p>
            <a:pPr marL="342900" indent="-342900" defTabSz="457200" fontAlgn="auto">
              <a:lnSpc>
                <a:spcPct val="150000"/>
              </a:lnSpc>
              <a:spcBef>
                <a:spcPct val="20000"/>
              </a:spcBef>
              <a:spcAft>
                <a:spcPts val="0"/>
              </a:spcAft>
              <a:buClr>
                <a:schemeClr val="tx2"/>
              </a:buClr>
              <a:buFont typeface="+mj-lt"/>
              <a:buAutoNum type="arabicPeriod"/>
            </a:pPr>
            <a:r>
              <a:rPr lang="en-US" sz="1600" dirty="0">
                <a:solidFill>
                  <a:srgbClr val="06163A"/>
                </a:solidFill>
                <a:cs typeface="Arial" panose="020B0604020202020204" pitchFamily="34" charset="0"/>
              </a:rPr>
              <a:t>Liability Insurance</a:t>
            </a:r>
          </a:p>
          <a:p>
            <a:pPr marL="342900" indent="-342900" defTabSz="457200" fontAlgn="auto">
              <a:lnSpc>
                <a:spcPct val="150000"/>
              </a:lnSpc>
              <a:spcBef>
                <a:spcPct val="20000"/>
              </a:spcBef>
              <a:spcAft>
                <a:spcPts val="0"/>
              </a:spcAft>
              <a:buClr>
                <a:schemeClr val="tx2"/>
              </a:buClr>
              <a:buFont typeface="+mj-lt"/>
              <a:buAutoNum type="arabicPeriod"/>
            </a:pPr>
            <a:r>
              <a:rPr lang="en-US" sz="1600" dirty="0">
                <a:solidFill>
                  <a:srgbClr val="06163A"/>
                </a:solidFill>
                <a:cs typeface="Arial" panose="020B0604020202020204" pitchFamily="34" charset="0"/>
              </a:rPr>
              <a:t>Property Insurance</a:t>
            </a:r>
          </a:p>
          <a:p>
            <a:pPr marL="342900" indent="-342900" defTabSz="457200" fontAlgn="auto">
              <a:lnSpc>
                <a:spcPct val="150000"/>
              </a:lnSpc>
              <a:spcBef>
                <a:spcPct val="20000"/>
              </a:spcBef>
              <a:spcAft>
                <a:spcPts val="0"/>
              </a:spcAft>
              <a:buClr>
                <a:schemeClr val="tx2"/>
              </a:buClr>
              <a:buFont typeface="+mj-lt"/>
              <a:buAutoNum type="arabicPeriod"/>
            </a:pPr>
            <a:r>
              <a:rPr lang="en-US" sz="1600" dirty="0">
                <a:solidFill>
                  <a:srgbClr val="06163A"/>
                </a:solidFill>
                <a:cs typeface="Arial" panose="020B0604020202020204" pitchFamily="34" charset="0"/>
              </a:rPr>
              <a:t>Personal Umbrella Insurance</a:t>
            </a:r>
          </a:p>
          <a:p>
            <a:pPr defTabSz="457200" fontAlgn="auto">
              <a:lnSpc>
                <a:spcPct val="150000"/>
              </a:lnSpc>
              <a:spcBef>
                <a:spcPct val="20000"/>
              </a:spcBef>
              <a:spcAft>
                <a:spcPts val="0"/>
              </a:spcAft>
              <a:buClr>
                <a:schemeClr val="tx2"/>
              </a:buClr>
            </a:pPr>
            <a:endParaRPr lang="en-US" sz="1600" dirty="0">
              <a:solidFill>
                <a:srgbClr val="06163A"/>
              </a:solidFill>
              <a:cs typeface="Arial" panose="020B0604020202020204" pitchFamily="34" charset="0"/>
            </a:endParaRPr>
          </a:p>
        </p:txBody>
      </p:sp>
      <p:sp>
        <p:nvSpPr>
          <p:cNvPr id="4" name="Graphic 250">
            <a:extLst>
              <a:ext uri="{FF2B5EF4-FFF2-40B4-BE49-F238E27FC236}">
                <a16:creationId xmlns:a16="http://schemas.microsoft.com/office/drawing/2014/main" id="{B64AC237-A901-41BF-019B-FFE10BD4EC64}"/>
              </a:ext>
            </a:extLst>
          </p:cNvPr>
          <p:cNvSpPr/>
          <p:nvPr/>
        </p:nvSpPr>
        <p:spPr>
          <a:xfrm>
            <a:off x="6479102" y="1527816"/>
            <a:ext cx="1636198" cy="1569912"/>
          </a:xfrm>
          <a:custGeom>
            <a:avLst/>
            <a:gdLst>
              <a:gd name="connsiteX0" fmla="*/ 495300 w 495300"/>
              <a:gd name="connsiteY0" fmla="*/ 285750 h 495300"/>
              <a:gd name="connsiteX1" fmla="*/ 266700 w 495300"/>
              <a:gd name="connsiteY1" fmla="*/ 39053 h 495300"/>
              <a:gd name="connsiteX2" fmla="*/ 266700 w 495300"/>
              <a:gd name="connsiteY2" fmla="*/ 0 h 495300"/>
              <a:gd name="connsiteX3" fmla="*/ 228600 w 495300"/>
              <a:gd name="connsiteY3" fmla="*/ 0 h 495300"/>
              <a:gd name="connsiteX4" fmla="*/ 228600 w 495300"/>
              <a:gd name="connsiteY4" fmla="*/ 39053 h 495300"/>
              <a:gd name="connsiteX5" fmla="*/ 0 w 495300"/>
              <a:gd name="connsiteY5" fmla="*/ 285750 h 495300"/>
              <a:gd name="connsiteX6" fmla="*/ 0 w 495300"/>
              <a:gd name="connsiteY6" fmla="*/ 285750 h 495300"/>
              <a:gd name="connsiteX7" fmla="*/ 0 w 495300"/>
              <a:gd name="connsiteY7" fmla="*/ 323850 h 495300"/>
              <a:gd name="connsiteX8" fmla="*/ 38100 w 495300"/>
              <a:gd name="connsiteY8" fmla="*/ 323850 h 495300"/>
              <a:gd name="connsiteX9" fmla="*/ 95250 w 495300"/>
              <a:gd name="connsiteY9" fmla="*/ 266700 h 495300"/>
              <a:gd name="connsiteX10" fmla="*/ 152400 w 495300"/>
              <a:gd name="connsiteY10" fmla="*/ 323850 h 495300"/>
              <a:gd name="connsiteX11" fmla="*/ 190500 w 495300"/>
              <a:gd name="connsiteY11" fmla="*/ 323850 h 495300"/>
              <a:gd name="connsiteX12" fmla="*/ 228600 w 495300"/>
              <a:gd name="connsiteY12" fmla="*/ 269748 h 495300"/>
              <a:gd name="connsiteX13" fmla="*/ 228600 w 495300"/>
              <a:gd name="connsiteY13" fmla="*/ 438150 h 495300"/>
              <a:gd name="connsiteX14" fmla="*/ 228600 w 495300"/>
              <a:gd name="connsiteY14" fmla="*/ 438150 h 495300"/>
              <a:gd name="connsiteX15" fmla="*/ 209550 w 495300"/>
              <a:gd name="connsiteY15" fmla="*/ 457200 h 495300"/>
              <a:gd name="connsiteX16" fmla="*/ 190500 w 495300"/>
              <a:gd name="connsiteY16" fmla="*/ 438150 h 495300"/>
              <a:gd name="connsiteX17" fmla="*/ 152400 w 495300"/>
              <a:gd name="connsiteY17" fmla="*/ 438150 h 495300"/>
              <a:gd name="connsiteX18" fmla="*/ 209550 w 495300"/>
              <a:gd name="connsiteY18" fmla="*/ 495300 h 495300"/>
              <a:gd name="connsiteX19" fmla="*/ 266700 w 495300"/>
              <a:gd name="connsiteY19" fmla="*/ 438150 h 495300"/>
              <a:gd name="connsiteX20" fmla="*/ 266700 w 495300"/>
              <a:gd name="connsiteY20" fmla="*/ 438150 h 495300"/>
              <a:gd name="connsiteX21" fmla="*/ 266700 w 495300"/>
              <a:gd name="connsiteY21" fmla="*/ 269939 h 495300"/>
              <a:gd name="connsiteX22" fmla="*/ 304800 w 495300"/>
              <a:gd name="connsiteY22" fmla="*/ 323850 h 495300"/>
              <a:gd name="connsiteX23" fmla="*/ 342900 w 495300"/>
              <a:gd name="connsiteY23" fmla="*/ 323850 h 495300"/>
              <a:gd name="connsiteX24" fmla="*/ 400050 w 495300"/>
              <a:gd name="connsiteY24" fmla="*/ 266700 h 495300"/>
              <a:gd name="connsiteX25" fmla="*/ 457200 w 495300"/>
              <a:gd name="connsiteY25" fmla="*/ 323850 h 495300"/>
              <a:gd name="connsiteX26" fmla="*/ 495300 w 495300"/>
              <a:gd name="connsiteY26" fmla="*/ 323850 h 495300"/>
              <a:gd name="connsiteX27" fmla="*/ 495300 w 495300"/>
              <a:gd name="connsiteY27" fmla="*/ 285750 h 495300"/>
              <a:gd name="connsiteX28" fmla="*/ 400050 w 495300"/>
              <a:gd name="connsiteY28" fmla="*/ 228600 h 495300"/>
              <a:gd name="connsiteX29" fmla="*/ 323850 w 495300"/>
              <a:gd name="connsiteY29" fmla="*/ 266700 h 495300"/>
              <a:gd name="connsiteX30" fmla="*/ 190500 w 495300"/>
              <a:gd name="connsiteY30" fmla="*/ 247650 h 495300"/>
              <a:gd name="connsiteX31" fmla="*/ 171450 w 495300"/>
              <a:gd name="connsiteY31" fmla="*/ 266700 h 495300"/>
              <a:gd name="connsiteX32" fmla="*/ 42101 w 495300"/>
              <a:gd name="connsiteY32" fmla="*/ 244221 h 495300"/>
              <a:gd name="connsiteX33" fmla="*/ 288401 w 495300"/>
              <a:gd name="connsiteY33" fmla="*/ 79422 h 495300"/>
              <a:gd name="connsiteX34" fmla="*/ 453200 w 495300"/>
              <a:gd name="connsiteY34" fmla="*/ 244221 h 495300"/>
              <a:gd name="connsiteX35" fmla="*/ 400050 w 495300"/>
              <a:gd name="connsiteY35" fmla="*/ 2286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5300" h="495300">
                <a:moveTo>
                  <a:pt x="495300" y="285750"/>
                </a:moveTo>
                <a:cubicBezTo>
                  <a:pt x="495186" y="156450"/>
                  <a:pt x="395617" y="48999"/>
                  <a:pt x="266700" y="39053"/>
                </a:cubicBezTo>
                <a:lnTo>
                  <a:pt x="266700" y="0"/>
                </a:lnTo>
                <a:lnTo>
                  <a:pt x="228600" y="0"/>
                </a:lnTo>
                <a:lnTo>
                  <a:pt x="228600" y="39053"/>
                </a:lnTo>
                <a:cubicBezTo>
                  <a:pt x="99683" y="48999"/>
                  <a:pt x="114" y="156450"/>
                  <a:pt x="0" y="285750"/>
                </a:cubicBezTo>
                <a:lnTo>
                  <a:pt x="0" y="285750"/>
                </a:lnTo>
                <a:lnTo>
                  <a:pt x="0" y="323850"/>
                </a:lnTo>
                <a:lnTo>
                  <a:pt x="38100" y="323850"/>
                </a:lnTo>
                <a:cubicBezTo>
                  <a:pt x="38100" y="292287"/>
                  <a:pt x="63687" y="266700"/>
                  <a:pt x="95250" y="266700"/>
                </a:cubicBezTo>
                <a:cubicBezTo>
                  <a:pt x="126813" y="266700"/>
                  <a:pt x="152400" y="292287"/>
                  <a:pt x="152400" y="323850"/>
                </a:cubicBezTo>
                <a:lnTo>
                  <a:pt x="190500" y="323850"/>
                </a:lnTo>
                <a:cubicBezTo>
                  <a:pt x="190406" y="299550"/>
                  <a:pt x="205689" y="277848"/>
                  <a:pt x="228600" y="269748"/>
                </a:cubicBezTo>
                <a:lnTo>
                  <a:pt x="228600" y="438150"/>
                </a:lnTo>
                <a:lnTo>
                  <a:pt x="228600" y="438150"/>
                </a:lnTo>
                <a:cubicBezTo>
                  <a:pt x="228600" y="448671"/>
                  <a:pt x="220071" y="457200"/>
                  <a:pt x="209550" y="457200"/>
                </a:cubicBezTo>
                <a:cubicBezTo>
                  <a:pt x="199029" y="457200"/>
                  <a:pt x="190500" y="448671"/>
                  <a:pt x="190500" y="438150"/>
                </a:cubicBezTo>
                <a:lnTo>
                  <a:pt x="152400" y="438150"/>
                </a:lnTo>
                <a:cubicBezTo>
                  <a:pt x="152400" y="469713"/>
                  <a:pt x="177987" y="495300"/>
                  <a:pt x="209550" y="495300"/>
                </a:cubicBezTo>
                <a:cubicBezTo>
                  <a:pt x="241113" y="495300"/>
                  <a:pt x="266700" y="469713"/>
                  <a:pt x="266700" y="438150"/>
                </a:cubicBezTo>
                <a:lnTo>
                  <a:pt x="266700" y="438150"/>
                </a:lnTo>
                <a:lnTo>
                  <a:pt x="266700" y="269939"/>
                </a:lnTo>
                <a:cubicBezTo>
                  <a:pt x="289544" y="278015"/>
                  <a:pt x="304813" y="299620"/>
                  <a:pt x="304800" y="323850"/>
                </a:cubicBezTo>
                <a:lnTo>
                  <a:pt x="342900" y="323850"/>
                </a:lnTo>
                <a:cubicBezTo>
                  <a:pt x="342900" y="292287"/>
                  <a:pt x="368487" y="266700"/>
                  <a:pt x="400050" y="266700"/>
                </a:cubicBezTo>
                <a:cubicBezTo>
                  <a:pt x="431613" y="266700"/>
                  <a:pt x="457200" y="292287"/>
                  <a:pt x="457200" y="323850"/>
                </a:cubicBezTo>
                <a:lnTo>
                  <a:pt x="495300" y="323850"/>
                </a:lnTo>
                <a:lnTo>
                  <a:pt x="495300" y="285750"/>
                </a:lnTo>
                <a:close/>
                <a:moveTo>
                  <a:pt x="400050" y="228600"/>
                </a:moveTo>
                <a:cubicBezTo>
                  <a:pt x="370069" y="228600"/>
                  <a:pt x="341838" y="242715"/>
                  <a:pt x="323850" y="266700"/>
                </a:cubicBezTo>
                <a:cubicBezTo>
                  <a:pt x="292287" y="224616"/>
                  <a:pt x="232584" y="216087"/>
                  <a:pt x="190500" y="247650"/>
                </a:cubicBezTo>
                <a:cubicBezTo>
                  <a:pt x="183280" y="253065"/>
                  <a:pt x="176865" y="259480"/>
                  <a:pt x="171450" y="266700"/>
                </a:cubicBezTo>
                <a:cubicBezTo>
                  <a:pt x="141208" y="225943"/>
                  <a:pt x="84320" y="216057"/>
                  <a:pt x="42101" y="244221"/>
                </a:cubicBezTo>
                <a:cubicBezTo>
                  <a:pt x="64606" y="130699"/>
                  <a:pt x="174879" y="56916"/>
                  <a:pt x="288401" y="79422"/>
                </a:cubicBezTo>
                <a:cubicBezTo>
                  <a:pt x="371633" y="95923"/>
                  <a:pt x="436699" y="160989"/>
                  <a:pt x="453200" y="244221"/>
                </a:cubicBezTo>
                <a:cubicBezTo>
                  <a:pt x="437422" y="233863"/>
                  <a:pt x="418923" y="228426"/>
                  <a:pt x="400050" y="228600"/>
                </a:cubicBezTo>
                <a:close/>
              </a:path>
            </a:pathLst>
          </a:custGeom>
          <a:solidFill>
            <a:srgbClr val="081D4D"/>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149292796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nchor="b">
            <a:normAutofit fontScale="92500" lnSpcReduction="20000"/>
          </a:bodyPr>
          <a:lstStyle/>
          <a:p>
            <a:pPr>
              <a:spcAft>
                <a:spcPts val="600"/>
              </a:spcAft>
            </a:pPr>
            <a:r>
              <a:rPr lang="en-US"/>
              <a:t>Member FINRA/SIPC</a:t>
            </a: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chor="t">
            <a:normAutofit/>
          </a:bodyPr>
          <a:lstStyle/>
          <a:p>
            <a:r>
              <a:rPr lang="en-US" dirty="0"/>
              <a:t>Business Insurance Coverage</a:t>
            </a:r>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1" y="1042934"/>
            <a:ext cx="3981450" cy="3862389"/>
          </a:xfrm>
        </p:spPr>
        <p:txBody>
          <a:bodyPr>
            <a:normAutofit/>
          </a:bodyPr>
          <a:lstStyle/>
          <a:p>
            <a:pPr marL="342900" lvl="1" indent="-342900">
              <a:spcBef>
                <a:spcPts val="0"/>
              </a:spcBef>
              <a:spcAft>
                <a:spcPts val="1000"/>
              </a:spcAft>
              <a:buFont typeface="+mj-lt"/>
              <a:buAutoNum type="arabicPeriod"/>
            </a:pPr>
            <a:r>
              <a:rPr lang="en-US" sz="1600" b="0" dirty="0"/>
              <a:t>Business Interruption Insurance</a:t>
            </a:r>
          </a:p>
          <a:p>
            <a:pPr marL="342900" lvl="1" indent="-342900">
              <a:spcBef>
                <a:spcPts val="0"/>
              </a:spcBef>
              <a:spcAft>
                <a:spcPts val="1000"/>
              </a:spcAft>
              <a:buFont typeface="+mj-lt"/>
              <a:buAutoNum type="arabicPeriod"/>
            </a:pPr>
            <a:r>
              <a:rPr lang="en-US" sz="1600" b="0" dirty="0"/>
              <a:t>Life and Disability Insurance</a:t>
            </a:r>
          </a:p>
          <a:p>
            <a:pPr marL="228600" indent="-228600">
              <a:spcBef>
                <a:spcPts val="1200"/>
              </a:spcBef>
              <a:spcAft>
                <a:spcPts val="0"/>
              </a:spcAft>
              <a:buClr>
                <a:srgbClr val="BE5500"/>
              </a:buClr>
              <a:buFont typeface="+mj-lt"/>
              <a:buAutoNum type="arabicPeriod"/>
            </a:pPr>
            <a:endParaRPr lang="en-US" dirty="0"/>
          </a:p>
        </p:txBody>
      </p:sp>
      <p:pic>
        <p:nvPicPr>
          <p:cNvPr id="4" name="Picture Placeholder 38">
            <a:extLst>
              <a:ext uri="{FF2B5EF4-FFF2-40B4-BE49-F238E27FC236}">
                <a16:creationId xmlns:a16="http://schemas.microsoft.com/office/drawing/2014/main" id="{14FDA950-E3C3-946E-6448-B8A86E7E2EDC}"/>
              </a:ext>
            </a:extLst>
          </p:cNvPr>
          <p:cNvPicPr>
            <a:picLocks noChangeAspect="1"/>
          </p:cNvPicPr>
          <p:nvPr/>
        </p:nvPicPr>
        <p:blipFill>
          <a:blip r:embed="rId3"/>
          <a:srcRect r="-3" b="19901"/>
          <a:stretch/>
        </p:blipFill>
        <p:spPr>
          <a:xfrm>
            <a:off x="4705350" y="836612"/>
            <a:ext cx="3978274" cy="3862389"/>
          </a:xfrm>
          <a:prstGeom prst="rect">
            <a:avLst/>
          </a:prstGeom>
          <a:noFill/>
        </p:spPr>
      </p:pic>
    </p:spTree>
    <p:extLst>
      <p:ext uri="{BB962C8B-B14F-4D97-AF65-F5344CB8AC3E}">
        <p14:creationId xmlns:p14="http://schemas.microsoft.com/office/powerpoint/2010/main" val="6977098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5158986" cy="3454400"/>
          </a:xfrm>
        </p:spPr>
        <p:txBody>
          <a:bodyPr/>
          <a:lstStyle/>
          <a:p>
            <a:pPr marL="0" lvl="1" indent="0">
              <a:spcBef>
                <a:spcPts val="0"/>
              </a:spcBef>
              <a:spcAft>
                <a:spcPts val="1000"/>
              </a:spcAft>
              <a:buNone/>
            </a:pPr>
            <a:r>
              <a:rPr lang="en-US" sz="2000" b="1" dirty="0">
                <a:solidFill>
                  <a:schemeClr val="accent1"/>
                </a:solidFill>
              </a:rPr>
              <a:t>Health Insurance</a:t>
            </a:r>
          </a:p>
          <a:p>
            <a:pPr marL="457200" lvl="1" indent="-457200">
              <a:spcBef>
                <a:spcPts val="0"/>
              </a:spcBef>
              <a:spcAft>
                <a:spcPts val="1000"/>
              </a:spcAft>
              <a:buFont typeface="+mj-lt"/>
              <a:buAutoNum type="arabicPeriod"/>
            </a:pPr>
            <a:r>
              <a:rPr lang="en-US" sz="2000" b="0" dirty="0"/>
              <a:t>Major expense for business owners</a:t>
            </a:r>
          </a:p>
          <a:p>
            <a:pPr marL="457200" lvl="1" indent="-457200">
              <a:spcBef>
                <a:spcPts val="0"/>
              </a:spcBef>
              <a:spcAft>
                <a:spcPts val="1000"/>
              </a:spcAft>
              <a:buFont typeface="+mj-lt"/>
              <a:buAutoNum type="arabicPeriod"/>
            </a:pPr>
            <a:r>
              <a:rPr lang="en-US" sz="2000" b="0" dirty="0"/>
              <a:t>A vital benefit for you and your employees</a:t>
            </a:r>
          </a:p>
          <a:p>
            <a:pPr marL="457200" lvl="1" indent="-457200">
              <a:spcBef>
                <a:spcPts val="0"/>
              </a:spcBef>
              <a:spcAft>
                <a:spcPts val="1000"/>
              </a:spcAft>
              <a:buFont typeface="+mj-lt"/>
              <a:buAutoNum type="arabicPeriod"/>
            </a:pPr>
            <a:r>
              <a:rPr lang="en-US" sz="2000" b="0" dirty="0"/>
              <a:t>Consider offering a high-deductible health plan with an HSA</a:t>
            </a:r>
          </a:p>
          <a:p>
            <a:pPr>
              <a:spcBef>
                <a:spcPts val="1200"/>
              </a:spcBef>
              <a:spcAft>
                <a:spcPts val="0"/>
              </a:spcAft>
              <a:buClr>
                <a:srgbClr val="BE5500"/>
              </a:buClr>
            </a:pPr>
            <a:endParaRPr lang="en-US" sz="18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Other Insurance</a:t>
            </a:r>
          </a:p>
        </p:txBody>
      </p:sp>
      <p:sp>
        <p:nvSpPr>
          <p:cNvPr id="5" name="Freeform 1">
            <a:extLst>
              <a:ext uri="{FF2B5EF4-FFF2-40B4-BE49-F238E27FC236}">
                <a16:creationId xmlns:a16="http://schemas.microsoft.com/office/drawing/2014/main" id="{1891B88B-9012-0605-5258-F750E0ACE564}"/>
              </a:ext>
            </a:extLst>
          </p:cNvPr>
          <p:cNvSpPr/>
          <p:nvPr/>
        </p:nvSpPr>
        <p:spPr>
          <a:xfrm>
            <a:off x="6412599" y="1485775"/>
            <a:ext cx="1361368" cy="1345321"/>
          </a:xfrm>
          <a:custGeom>
            <a:avLst/>
            <a:gdLst>
              <a:gd name="connsiteX0" fmla="*/ 0 w 481666"/>
              <a:gd name="connsiteY0" fmla="*/ 352004 h 481667"/>
              <a:gd name="connsiteX1" fmla="*/ 37046 w 481666"/>
              <a:gd name="connsiteY1" fmla="*/ 352004 h 481667"/>
              <a:gd name="connsiteX2" fmla="*/ 37046 w 481666"/>
              <a:gd name="connsiteY2" fmla="*/ 389050 h 481667"/>
              <a:gd name="connsiteX3" fmla="*/ 0 w 481666"/>
              <a:gd name="connsiteY3" fmla="*/ 389050 h 481667"/>
              <a:gd name="connsiteX4" fmla="*/ 111139 w 481666"/>
              <a:gd name="connsiteY4" fmla="*/ 277911 h 481667"/>
              <a:gd name="connsiteX5" fmla="*/ 111139 w 481666"/>
              <a:gd name="connsiteY5" fmla="*/ 381642 h 481667"/>
              <a:gd name="connsiteX6" fmla="*/ 275255 w 481666"/>
              <a:gd name="connsiteY6" fmla="*/ 441657 h 481667"/>
              <a:gd name="connsiteX7" fmla="*/ 431036 w 481666"/>
              <a:gd name="connsiteY7" fmla="*/ 369601 h 481667"/>
              <a:gd name="connsiteX8" fmla="*/ 431777 w 481666"/>
              <a:gd name="connsiteY8" fmla="*/ 370528 h 481667"/>
              <a:gd name="connsiteX9" fmla="*/ 443909 w 481666"/>
              <a:gd name="connsiteY9" fmla="*/ 346911 h 481667"/>
              <a:gd name="connsiteX10" fmla="*/ 420292 w 481666"/>
              <a:gd name="connsiteY10" fmla="*/ 334778 h 481667"/>
              <a:gd name="connsiteX11" fmla="*/ 284517 w 481666"/>
              <a:gd name="connsiteY11" fmla="*/ 387013 h 481667"/>
              <a:gd name="connsiteX12" fmla="*/ 274885 w 481666"/>
              <a:gd name="connsiteY12" fmla="*/ 389051 h 481667"/>
              <a:gd name="connsiteX13" fmla="*/ 270995 w 481666"/>
              <a:gd name="connsiteY13" fmla="*/ 389051 h 481667"/>
              <a:gd name="connsiteX14" fmla="*/ 260437 w 481666"/>
              <a:gd name="connsiteY14" fmla="*/ 389051 h 481667"/>
              <a:gd name="connsiteX15" fmla="*/ 188196 w 481666"/>
              <a:gd name="connsiteY15" fmla="*/ 357376 h 481667"/>
              <a:gd name="connsiteX16" fmla="*/ 203756 w 481666"/>
              <a:gd name="connsiteY16" fmla="*/ 323664 h 481667"/>
              <a:gd name="connsiteX17" fmla="*/ 262289 w 481666"/>
              <a:gd name="connsiteY17" fmla="*/ 349967 h 481667"/>
              <a:gd name="connsiteX18" fmla="*/ 270254 w 481666"/>
              <a:gd name="connsiteY18" fmla="*/ 351819 h 481667"/>
              <a:gd name="connsiteX19" fmla="*/ 276737 w 481666"/>
              <a:gd name="connsiteY19" fmla="*/ 350708 h 481667"/>
              <a:gd name="connsiteX20" fmla="*/ 286549 w 481666"/>
              <a:gd name="connsiteY20" fmla="*/ 341518 h 481667"/>
              <a:gd name="connsiteX21" fmla="*/ 277848 w 481666"/>
              <a:gd name="connsiteY21" fmla="*/ 316810 h 481667"/>
              <a:gd name="connsiteX22" fmla="*/ 195235 w 481666"/>
              <a:gd name="connsiteY22" fmla="*/ 277911 h 481667"/>
              <a:gd name="connsiteX23" fmla="*/ 0 w 481666"/>
              <a:gd name="connsiteY23" fmla="*/ 240865 h 481667"/>
              <a:gd name="connsiteX24" fmla="*/ 203756 w 481666"/>
              <a:gd name="connsiteY24" fmla="*/ 240865 h 481667"/>
              <a:gd name="connsiteX25" fmla="*/ 292852 w 481666"/>
              <a:gd name="connsiteY25" fmla="*/ 282913 h 481667"/>
              <a:gd name="connsiteX26" fmla="*/ 324527 w 481666"/>
              <a:gd name="connsiteY26" fmla="*/ 329036 h 481667"/>
              <a:gd name="connsiteX27" fmla="*/ 324527 w 481666"/>
              <a:gd name="connsiteY27" fmla="*/ 331814 h 481667"/>
              <a:gd name="connsiteX28" fmla="*/ 404918 w 481666"/>
              <a:gd name="connsiteY28" fmla="*/ 300510 h 481667"/>
              <a:gd name="connsiteX29" fmla="*/ 468082 w 481666"/>
              <a:gd name="connsiteY29" fmla="*/ 315884 h 481667"/>
              <a:gd name="connsiteX30" fmla="*/ 477338 w 481666"/>
              <a:gd name="connsiteY30" fmla="*/ 331018 h 481667"/>
              <a:gd name="connsiteX31" fmla="*/ 446966 w 481666"/>
              <a:gd name="connsiteY31" fmla="*/ 403499 h 481667"/>
              <a:gd name="connsiteX32" fmla="*/ 277848 w 481666"/>
              <a:gd name="connsiteY32" fmla="*/ 481667 h 481667"/>
              <a:gd name="connsiteX33" fmla="*/ 111139 w 481666"/>
              <a:gd name="connsiteY33" fmla="*/ 420911 h 481667"/>
              <a:gd name="connsiteX34" fmla="*/ 111139 w 481666"/>
              <a:gd name="connsiteY34" fmla="*/ 463144 h 481667"/>
              <a:gd name="connsiteX35" fmla="*/ 0 w 481666"/>
              <a:gd name="connsiteY35" fmla="*/ 463144 h 481667"/>
              <a:gd name="connsiteX36" fmla="*/ 0 w 481666"/>
              <a:gd name="connsiteY36" fmla="*/ 426097 h 481667"/>
              <a:gd name="connsiteX37" fmla="*/ 74093 w 481666"/>
              <a:gd name="connsiteY37" fmla="*/ 426097 h 481667"/>
              <a:gd name="connsiteX38" fmla="*/ 74093 w 481666"/>
              <a:gd name="connsiteY38" fmla="*/ 277911 h 481667"/>
              <a:gd name="connsiteX39" fmla="*/ 0 w 481666"/>
              <a:gd name="connsiteY39" fmla="*/ 277911 h 481667"/>
              <a:gd name="connsiteX40" fmla="*/ 401861 w 481666"/>
              <a:gd name="connsiteY40" fmla="*/ 37109 h 481667"/>
              <a:gd name="connsiteX41" fmla="*/ 371576 w 481666"/>
              <a:gd name="connsiteY41" fmla="*/ 49519 h 481667"/>
              <a:gd name="connsiteX42" fmla="*/ 333418 w 481666"/>
              <a:gd name="connsiteY42" fmla="*/ 87677 h 481667"/>
              <a:gd name="connsiteX43" fmla="*/ 295260 w 481666"/>
              <a:gd name="connsiteY43" fmla="*/ 49519 h 481667"/>
              <a:gd name="connsiteX44" fmla="*/ 264975 w 481666"/>
              <a:gd name="connsiteY44" fmla="*/ 37109 h 481667"/>
              <a:gd name="connsiteX45" fmla="*/ 234689 w 481666"/>
              <a:gd name="connsiteY45" fmla="*/ 49519 h 481667"/>
              <a:gd name="connsiteX46" fmla="*/ 234689 w 481666"/>
              <a:gd name="connsiteY46" fmla="*/ 110090 h 481667"/>
              <a:gd name="connsiteX47" fmla="*/ 333418 w 481666"/>
              <a:gd name="connsiteY47" fmla="*/ 208819 h 481667"/>
              <a:gd name="connsiteX48" fmla="*/ 432147 w 481666"/>
              <a:gd name="connsiteY48" fmla="*/ 110090 h 481667"/>
              <a:gd name="connsiteX49" fmla="*/ 432147 w 481666"/>
              <a:gd name="connsiteY49" fmla="*/ 49519 h 481667"/>
              <a:gd name="connsiteX50" fmla="*/ 401861 w 481666"/>
              <a:gd name="connsiteY50" fmla="*/ 37109 h 481667"/>
              <a:gd name="connsiteX51" fmla="*/ 265067 w 481666"/>
              <a:gd name="connsiteY51" fmla="*/ 0 h 481667"/>
              <a:gd name="connsiteX52" fmla="*/ 321563 w 481666"/>
              <a:gd name="connsiteY52" fmla="*/ 23401 h 481667"/>
              <a:gd name="connsiteX53" fmla="*/ 333418 w 481666"/>
              <a:gd name="connsiteY53" fmla="*/ 35256 h 481667"/>
              <a:gd name="connsiteX54" fmla="*/ 345273 w 481666"/>
              <a:gd name="connsiteY54" fmla="*/ 23401 h 481667"/>
              <a:gd name="connsiteX55" fmla="*/ 458265 w 481666"/>
              <a:gd name="connsiteY55" fmla="*/ 23401 h 481667"/>
              <a:gd name="connsiteX56" fmla="*/ 458265 w 481666"/>
              <a:gd name="connsiteY56" fmla="*/ 136393 h 481667"/>
              <a:gd name="connsiteX57" fmla="*/ 333418 w 481666"/>
              <a:gd name="connsiteY57" fmla="*/ 261240 h 481667"/>
              <a:gd name="connsiteX58" fmla="*/ 208571 w 481666"/>
              <a:gd name="connsiteY58" fmla="*/ 136393 h 481667"/>
              <a:gd name="connsiteX59" fmla="*/ 208571 w 481666"/>
              <a:gd name="connsiteY59" fmla="*/ 23401 h 481667"/>
              <a:gd name="connsiteX60" fmla="*/ 265067 w 481666"/>
              <a:gd name="connsiteY60" fmla="*/ 0 h 4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1666" h="481667">
                <a:moveTo>
                  <a:pt x="0" y="352004"/>
                </a:moveTo>
                <a:lnTo>
                  <a:pt x="37046" y="352004"/>
                </a:lnTo>
                <a:lnTo>
                  <a:pt x="37046" y="389050"/>
                </a:lnTo>
                <a:lnTo>
                  <a:pt x="0" y="389050"/>
                </a:lnTo>
                <a:close/>
                <a:moveTo>
                  <a:pt x="111139" y="277911"/>
                </a:moveTo>
                <a:lnTo>
                  <a:pt x="111139" y="381642"/>
                </a:lnTo>
                <a:lnTo>
                  <a:pt x="275255" y="441657"/>
                </a:lnTo>
                <a:cubicBezTo>
                  <a:pt x="317118" y="422207"/>
                  <a:pt x="403992" y="381827"/>
                  <a:pt x="431036" y="369601"/>
                </a:cubicBezTo>
                <a:lnTo>
                  <a:pt x="431777" y="370528"/>
                </a:lnTo>
                <a:cubicBezTo>
                  <a:pt x="441649" y="367356"/>
                  <a:pt x="447080" y="356783"/>
                  <a:pt x="443909" y="346911"/>
                </a:cubicBezTo>
                <a:cubicBezTo>
                  <a:pt x="440738" y="337038"/>
                  <a:pt x="430165" y="331607"/>
                  <a:pt x="420292" y="334778"/>
                </a:cubicBezTo>
                <a:lnTo>
                  <a:pt x="284517" y="387013"/>
                </a:lnTo>
                <a:cubicBezTo>
                  <a:pt x="281396" y="388064"/>
                  <a:pt x="278163" y="388747"/>
                  <a:pt x="274885" y="389051"/>
                </a:cubicBezTo>
                <a:lnTo>
                  <a:pt x="270995" y="389051"/>
                </a:lnTo>
                <a:cubicBezTo>
                  <a:pt x="267485" y="389419"/>
                  <a:pt x="263947" y="389419"/>
                  <a:pt x="260437" y="389051"/>
                </a:cubicBezTo>
                <a:cubicBezTo>
                  <a:pt x="235656" y="380169"/>
                  <a:pt x="211519" y="369585"/>
                  <a:pt x="188196" y="357376"/>
                </a:cubicBezTo>
                <a:lnTo>
                  <a:pt x="203756" y="323664"/>
                </a:lnTo>
                <a:lnTo>
                  <a:pt x="262289" y="349967"/>
                </a:lnTo>
                <a:cubicBezTo>
                  <a:pt x="264753" y="351228"/>
                  <a:pt x="267487" y="351865"/>
                  <a:pt x="270254" y="351819"/>
                </a:cubicBezTo>
                <a:cubicBezTo>
                  <a:pt x="272464" y="351838"/>
                  <a:pt x="274659" y="351462"/>
                  <a:pt x="276737" y="350708"/>
                </a:cubicBezTo>
                <a:cubicBezTo>
                  <a:pt x="281044" y="348981"/>
                  <a:pt x="284545" y="345703"/>
                  <a:pt x="286549" y="341518"/>
                </a:cubicBezTo>
                <a:cubicBezTo>
                  <a:pt x="290968" y="332294"/>
                  <a:pt x="287075" y="321232"/>
                  <a:pt x="277848" y="316810"/>
                </a:cubicBezTo>
                <a:lnTo>
                  <a:pt x="195235" y="277911"/>
                </a:lnTo>
                <a:close/>
                <a:moveTo>
                  <a:pt x="0" y="240865"/>
                </a:moveTo>
                <a:lnTo>
                  <a:pt x="203756" y="240865"/>
                </a:lnTo>
                <a:lnTo>
                  <a:pt x="292852" y="282913"/>
                </a:lnTo>
                <a:cubicBezTo>
                  <a:pt x="310946" y="291463"/>
                  <a:pt x="323043" y="309080"/>
                  <a:pt x="324527" y="329036"/>
                </a:cubicBezTo>
                <a:cubicBezTo>
                  <a:pt x="324620" y="329960"/>
                  <a:pt x="324620" y="330890"/>
                  <a:pt x="324527" y="331814"/>
                </a:cubicBezTo>
                <a:lnTo>
                  <a:pt x="404918" y="300510"/>
                </a:lnTo>
                <a:cubicBezTo>
                  <a:pt x="427086" y="291500"/>
                  <a:pt x="452534" y="297694"/>
                  <a:pt x="468082" y="315884"/>
                </a:cubicBezTo>
                <a:cubicBezTo>
                  <a:pt x="471957" y="320400"/>
                  <a:pt x="475082" y="325511"/>
                  <a:pt x="477338" y="331018"/>
                </a:cubicBezTo>
                <a:cubicBezTo>
                  <a:pt x="488965" y="359419"/>
                  <a:pt x="475367" y="391870"/>
                  <a:pt x="446966" y="403499"/>
                </a:cubicBezTo>
                <a:lnTo>
                  <a:pt x="277848" y="481667"/>
                </a:lnTo>
                <a:lnTo>
                  <a:pt x="111139" y="420911"/>
                </a:lnTo>
                <a:lnTo>
                  <a:pt x="111139" y="463144"/>
                </a:lnTo>
                <a:lnTo>
                  <a:pt x="0" y="463144"/>
                </a:lnTo>
                <a:lnTo>
                  <a:pt x="0" y="426097"/>
                </a:lnTo>
                <a:lnTo>
                  <a:pt x="74093" y="426097"/>
                </a:lnTo>
                <a:lnTo>
                  <a:pt x="74093" y="277911"/>
                </a:lnTo>
                <a:lnTo>
                  <a:pt x="0" y="277911"/>
                </a:lnTo>
                <a:close/>
                <a:moveTo>
                  <a:pt x="401861" y="37109"/>
                </a:moveTo>
                <a:cubicBezTo>
                  <a:pt x="390919" y="37109"/>
                  <a:pt x="379976" y="41245"/>
                  <a:pt x="371576" y="49519"/>
                </a:cubicBezTo>
                <a:lnTo>
                  <a:pt x="333418" y="87677"/>
                </a:lnTo>
                <a:lnTo>
                  <a:pt x="295260" y="49519"/>
                </a:lnTo>
                <a:cubicBezTo>
                  <a:pt x="286860" y="41245"/>
                  <a:pt x="275918" y="37109"/>
                  <a:pt x="264975" y="37109"/>
                </a:cubicBezTo>
                <a:cubicBezTo>
                  <a:pt x="254032" y="37109"/>
                  <a:pt x="243090" y="41245"/>
                  <a:pt x="234689" y="49519"/>
                </a:cubicBezTo>
                <a:cubicBezTo>
                  <a:pt x="218042" y="66278"/>
                  <a:pt x="218042" y="93331"/>
                  <a:pt x="234689" y="110090"/>
                </a:cubicBezTo>
                <a:lnTo>
                  <a:pt x="333418" y="208819"/>
                </a:lnTo>
                <a:lnTo>
                  <a:pt x="432147" y="110090"/>
                </a:lnTo>
                <a:cubicBezTo>
                  <a:pt x="448794" y="93331"/>
                  <a:pt x="448794" y="66278"/>
                  <a:pt x="432147" y="49519"/>
                </a:cubicBezTo>
                <a:cubicBezTo>
                  <a:pt x="423747" y="41245"/>
                  <a:pt x="412804" y="37109"/>
                  <a:pt x="401861" y="37109"/>
                </a:cubicBezTo>
                <a:close/>
                <a:moveTo>
                  <a:pt x="265067" y="0"/>
                </a:moveTo>
                <a:cubicBezTo>
                  <a:pt x="285515" y="0"/>
                  <a:pt x="305962" y="7800"/>
                  <a:pt x="321563" y="23401"/>
                </a:cubicBezTo>
                <a:lnTo>
                  <a:pt x="333418" y="35256"/>
                </a:lnTo>
                <a:lnTo>
                  <a:pt x="345273" y="23401"/>
                </a:lnTo>
                <a:cubicBezTo>
                  <a:pt x="376475" y="-7800"/>
                  <a:pt x="427062" y="-7800"/>
                  <a:pt x="458265" y="23401"/>
                </a:cubicBezTo>
                <a:cubicBezTo>
                  <a:pt x="489467" y="54603"/>
                  <a:pt x="489467" y="105191"/>
                  <a:pt x="458265" y="136393"/>
                </a:cubicBezTo>
                <a:lnTo>
                  <a:pt x="333418" y="261240"/>
                </a:lnTo>
                <a:lnTo>
                  <a:pt x="208571" y="136393"/>
                </a:lnTo>
                <a:cubicBezTo>
                  <a:pt x="177370" y="105191"/>
                  <a:pt x="177370" y="54603"/>
                  <a:pt x="208571" y="23401"/>
                </a:cubicBezTo>
                <a:cubicBezTo>
                  <a:pt x="224173" y="7800"/>
                  <a:pt x="244620" y="0"/>
                  <a:pt x="265067" y="0"/>
                </a:cubicBezTo>
                <a:close/>
              </a:path>
            </a:pathLst>
          </a:custGeom>
          <a:solidFill>
            <a:srgbClr val="081D4D"/>
          </a:solidFill>
          <a:ln w="18317" cap="flat">
            <a:noFill/>
            <a:prstDash val="solid"/>
            <a:miter/>
          </a:ln>
        </p:spPr>
        <p:txBody>
          <a:bodyPr rtlCol="0" anchor="ctr"/>
          <a:lstStyle/>
          <a:p>
            <a:endParaRPr lang="en-US"/>
          </a:p>
        </p:txBody>
      </p:sp>
    </p:spTree>
    <p:extLst>
      <p:ext uri="{BB962C8B-B14F-4D97-AF65-F5344CB8AC3E}">
        <p14:creationId xmlns:p14="http://schemas.microsoft.com/office/powerpoint/2010/main" val="12339461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3454400"/>
          </a:xfrm>
        </p:spPr>
        <p:txBody>
          <a:bodyPr/>
          <a:lstStyle/>
          <a:p>
            <a:pPr marL="0" lvl="1" indent="0">
              <a:spcBef>
                <a:spcPts val="0"/>
              </a:spcBef>
              <a:spcAft>
                <a:spcPts val="1000"/>
              </a:spcAft>
              <a:buNone/>
            </a:pPr>
            <a:r>
              <a:rPr lang="en-US" sz="1600" b="1" dirty="0">
                <a:solidFill>
                  <a:schemeClr val="accent1"/>
                </a:solidFill>
              </a:rPr>
              <a:t>Other Insurance Strategies</a:t>
            </a:r>
          </a:p>
          <a:p>
            <a:pPr marL="342900" lvl="1" indent="-342900">
              <a:spcBef>
                <a:spcPts val="0"/>
              </a:spcBef>
              <a:spcAft>
                <a:spcPts val="1000"/>
              </a:spcAft>
              <a:buFont typeface="+mj-lt"/>
              <a:buAutoNum type="arabicPeriod"/>
            </a:pPr>
            <a:r>
              <a:rPr lang="en-US" sz="1600" b="0" dirty="0"/>
              <a:t>Buy-Sell Agreements</a:t>
            </a:r>
          </a:p>
          <a:p>
            <a:pPr marL="342900" lvl="1" indent="-342900">
              <a:spcBef>
                <a:spcPts val="0"/>
              </a:spcBef>
              <a:spcAft>
                <a:spcPts val="1000"/>
              </a:spcAft>
              <a:buFont typeface="+mj-lt"/>
              <a:buAutoNum type="arabicPeriod"/>
            </a:pPr>
            <a:r>
              <a:rPr lang="en-US" sz="1600" b="0" dirty="0"/>
              <a:t>One Way Buy-Sell Agreements</a:t>
            </a:r>
          </a:p>
          <a:p>
            <a:pPr marL="342900" lvl="1" indent="-342900">
              <a:spcBef>
                <a:spcPts val="0"/>
              </a:spcBef>
              <a:spcAft>
                <a:spcPts val="1000"/>
              </a:spcAft>
              <a:buFont typeface="+mj-lt"/>
              <a:buAutoNum type="arabicPeriod"/>
            </a:pPr>
            <a:r>
              <a:rPr lang="en-US" sz="1600" b="0" dirty="0"/>
              <a:t>Split Dollar Insurance</a:t>
            </a:r>
          </a:p>
          <a:p>
            <a:pPr marL="342900" lvl="1" indent="-342900">
              <a:spcBef>
                <a:spcPts val="0"/>
              </a:spcBef>
              <a:spcAft>
                <a:spcPts val="1000"/>
              </a:spcAft>
              <a:buFont typeface="+mj-lt"/>
              <a:buAutoNum type="arabicPeriod"/>
            </a:pPr>
            <a:r>
              <a:rPr lang="en-US" sz="1600" b="0" dirty="0"/>
              <a:t>Key Person Insurance</a:t>
            </a: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Other Insurance</a:t>
            </a:r>
          </a:p>
        </p:txBody>
      </p:sp>
      <p:pic>
        <p:nvPicPr>
          <p:cNvPr id="5" name="Picture Placeholder 38">
            <a:extLst>
              <a:ext uri="{FF2B5EF4-FFF2-40B4-BE49-F238E27FC236}">
                <a16:creationId xmlns:a16="http://schemas.microsoft.com/office/drawing/2014/main" id="{F060B6CD-44CE-AF61-0936-D9AEA67891EC}"/>
              </a:ext>
            </a:extLst>
          </p:cNvPr>
          <p:cNvPicPr>
            <a:picLocks noChangeAspect="1"/>
          </p:cNvPicPr>
          <p:nvPr/>
        </p:nvPicPr>
        <p:blipFill>
          <a:blip r:embed="rId3"/>
          <a:srcRect l="126" r="126"/>
          <a:stretch/>
        </p:blipFill>
        <p:spPr>
          <a:xfrm>
            <a:off x="6083299" y="908410"/>
            <a:ext cx="2508251" cy="3048000"/>
          </a:xfrm>
          <a:prstGeom prst="rect">
            <a:avLst/>
          </a:prstGeom>
        </p:spPr>
      </p:pic>
    </p:spTree>
    <p:extLst>
      <p:ext uri="{BB962C8B-B14F-4D97-AF65-F5344CB8AC3E}">
        <p14:creationId xmlns:p14="http://schemas.microsoft.com/office/powerpoint/2010/main" val="223483714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E1DD-279D-E749-8B57-FA4DDA9E5E9F}"/>
              </a:ext>
            </a:extLst>
          </p:cNvPr>
          <p:cNvSpPr>
            <a:spLocks noGrp="1"/>
          </p:cNvSpPr>
          <p:nvPr>
            <p:ph type="ctrTitle"/>
          </p:nvPr>
        </p:nvSpPr>
        <p:spPr>
          <a:xfrm>
            <a:off x="1171866" y="1983744"/>
            <a:ext cx="5840021" cy="972267"/>
          </a:xfrm>
        </p:spPr>
        <p:txBody>
          <a:bodyPr/>
          <a:lstStyle/>
          <a:p>
            <a:r>
              <a:rPr lang="en-US" dirty="0"/>
              <a:t>A Reality Check</a:t>
            </a:r>
            <a:br>
              <a:rPr lang="en-US" sz="2000" dirty="0"/>
            </a:br>
            <a:r>
              <a:rPr lang="en-US" sz="2000" dirty="0"/>
              <a:t>What if you become seriously ill or pass away?</a:t>
            </a:r>
            <a:endParaRPr lang="en-US" sz="2800" dirty="0"/>
          </a:p>
        </p:txBody>
      </p:sp>
    </p:spTree>
    <p:extLst>
      <p:ext uri="{BB962C8B-B14F-4D97-AF65-F5344CB8AC3E}">
        <p14:creationId xmlns:p14="http://schemas.microsoft.com/office/powerpoint/2010/main" val="87560885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descr="A person holding a cup and a phone">
            <a:extLst>
              <a:ext uri="{FF2B5EF4-FFF2-40B4-BE49-F238E27FC236}">
                <a16:creationId xmlns:a16="http://schemas.microsoft.com/office/drawing/2014/main" id="{0E4238A6-8462-AFDE-A7CF-2F7AB69011BA}"/>
              </a:ext>
            </a:extLst>
          </p:cNvPr>
          <p:cNvPicPr>
            <a:picLocks noChangeAspect="1"/>
          </p:cNvPicPr>
          <p:nvPr/>
        </p:nvPicPr>
        <p:blipFill>
          <a:blip r:embed="rId3"/>
          <a:srcRect r="-1" b="10771"/>
          <a:stretch/>
        </p:blipFill>
        <p:spPr>
          <a:xfrm>
            <a:off x="4841164" y="651879"/>
            <a:ext cx="3845635" cy="3955517"/>
          </a:xfrm>
          <a:prstGeom prst="rect">
            <a:avLst/>
          </a:prstGeom>
          <a:noFill/>
        </p:spPr>
      </p:pic>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77035"/>
            <a:ext cx="2302100" cy="117760"/>
          </a:xfrm>
        </p:spPr>
        <p:txBody>
          <a:bodyPr anchor="b">
            <a:normAutofit/>
          </a:bodyPr>
          <a:lstStyle/>
          <a:p>
            <a:pPr>
              <a:lnSpc>
                <a:spcPct val="90000"/>
              </a:lnSpc>
              <a:spcAft>
                <a:spcPts val="600"/>
              </a:spcAft>
            </a:pPr>
            <a:r>
              <a:rPr lang="en-US" sz="800"/>
              <a:t>Member FINRA/SIPC</a:t>
            </a:r>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1" y="836613"/>
            <a:ext cx="3981450" cy="3862388"/>
          </a:xfrm>
        </p:spPr>
        <p:txBody>
          <a:bodyPr>
            <a:normAutofit/>
          </a:bodyPr>
          <a:lstStyle/>
          <a:p>
            <a:pPr marL="342900" indent="-342900">
              <a:spcBef>
                <a:spcPts val="1200"/>
              </a:spcBef>
              <a:spcAft>
                <a:spcPts val="0"/>
              </a:spcAft>
              <a:buClr>
                <a:srgbClr val="BE5500"/>
              </a:buClr>
              <a:buFont typeface="+mj-lt"/>
              <a:buAutoNum type="arabicPeriod"/>
            </a:pPr>
            <a:r>
              <a:rPr lang="en-US" sz="1600" dirty="0">
                <a:solidFill>
                  <a:srgbClr val="06163A"/>
                </a:solidFill>
              </a:rPr>
              <a:t>Succession Planning</a:t>
            </a: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3981450" cy="406845"/>
          </a:xfrm>
        </p:spPr>
        <p:txBody>
          <a:bodyPr anchor="t">
            <a:normAutofit/>
          </a:bodyPr>
          <a:lstStyle/>
          <a:p>
            <a:pPr>
              <a:lnSpc>
                <a:spcPct val="90000"/>
              </a:lnSpc>
            </a:pPr>
            <a:r>
              <a:rPr lang="en-US" sz="1500"/>
              <a:t>Reasons to have a Personal Financial Plan</a:t>
            </a:r>
          </a:p>
        </p:txBody>
      </p:sp>
    </p:spTree>
    <p:extLst>
      <p:ext uri="{BB962C8B-B14F-4D97-AF65-F5344CB8AC3E}">
        <p14:creationId xmlns:p14="http://schemas.microsoft.com/office/powerpoint/2010/main" val="124437825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2465039"/>
          </a:xfrm>
        </p:spPr>
        <p:txBody>
          <a:bodyPr/>
          <a:lstStyle/>
          <a:p>
            <a:pPr marL="342900" lvl="1" indent="-342900">
              <a:spcBef>
                <a:spcPts val="0"/>
              </a:spcBef>
              <a:spcAft>
                <a:spcPts val="1000"/>
              </a:spcAft>
              <a:buFont typeface="+mj-lt"/>
              <a:buAutoNum type="arabicPeriod"/>
            </a:pPr>
            <a:r>
              <a:rPr lang="en-US" sz="1600" b="0" dirty="0"/>
              <a:t>Do you want to pass the business to your children or other family members? </a:t>
            </a:r>
          </a:p>
          <a:p>
            <a:pPr marL="342900" lvl="1" indent="-342900">
              <a:spcBef>
                <a:spcPts val="0"/>
              </a:spcBef>
              <a:spcAft>
                <a:spcPts val="1000"/>
              </a:spcAft>
              <a:buFont typeface="+mj-lt"/>
              <a:buAutoNum type="arabicPeriod"/>
            </a:pPr>
            <a:r>
              <a:rPr lang="en-US" sz="1600" b="0" dirty="0"/>
              <a:t>Do partners or key employees want to purchase the business? </a:t>
            </a:r>
          </a:p>
          <a:p>
            <a:pPr marL="342900" lvl="1" indent="-342900">
              <a:spcBef>
                <a:spcPts val="0"/>
              </a:spcBef>
              <a:spcAft>
                <a:spcPts val="1000"/>
              </a:spcAft>
              <a:buFont typeface="+mj-lt"/>
              <a:buAutoNum type="arabicPeriod"/>
            </a:pPr>
            <a:r>
              <a:rPr lang="en-US" sz="1600" b="0" dirty="0"/>
              <a:t>Or is it best to sell the business? </a:t>
            </a: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Succession Planning</a:t>
            </a:r>
          </a:p>
        </p:txBody>
      </p:sp>
      <p:sp>
        <p:nvSpPr>
          <p:cNvPr id="4" name="Freeform 4">
            <a:extLst>
              <a:ext uri="{FF2B5EF4-FFF2-40B4-BE49-F238E27FC236}">
                <a16:creationId xmlns:a16="http://schemas.microsoft.com/office/drawing/2014/main" id="{5F00A9D3-DAF0-35C1-BBCB-7D8F01294929}"/>
              </a:ext>
            </a:extLst>
          </p:cNvPr>
          <p:cNvSpPr/>
          <p:nvPr/>
        </p:nvSpPr>
        <p:spPr>
          <a:xfrm>
            <a:off x="6812095" y="1299911"/>
            <a:ext cx="1796645" cy="1718352"/>
          </a:xfrm>
          <a:custGeom>
            <a:avLst/>
            <a:gdLst>
              <a:gd name="connsiteX0" fmla="*/ 203618 w 502285"/>
              <a:gd name="connsiteY0" fmla="*/ 334020 h 463648"/>
              <a:gd name="connsiteX1" fmla="*/ 173867 w 502285"/>
              <a:gd name="connsiteY1" fmla="*/ 394101 h 463648"/>
              <a:gd name="connsiteX2" fmla="*/ 173867 w 502285"/>
              <a:gd name="connsiteY2" fmla="*/ 425011 h 463648"/>
              <a:gd name="connsiteX3" fmla="*/ 327837 w 502285"/>
              <a:gd name="connsiteY3" fmla="*/ 425011 h 463648"/>
              <a:gd name="connsiteX4" fmla="*/ 327837 w 502285"/>
              <a:gd name="connsiteY4" fmla="*/ 393521 h 463648"/>
              <a:gd name="connsiteX5" fmla="*/ 300018 w 502285"/>
              <a:gd name="connsiteY5" fmla="*/ 335565 h 463648"/>
              <a:gd name="connsiteX6" fmla="*/ 251142 w 502285"/>
              <a:gd name="connsiteY6" fmla="*/ 367055 h 463648"/>
              <a:gd name="connsiteX7" fmla="*/ 205164 w 502285"/>
              <a:gd name="connsiteY7" fmla="*/ 289780 h 463648"/>
              <a:gd name="connsiteX8" fmla="*/ 252301 w 502285"/>
              <a:gd name="connsiteY8" fmla="*/ 321269 h 463648"/>
              <a:gd name="connsiteX9" fmla="*/ 300791 w 502285"/>
              <a:gd name="connsiteY9" fmla="*/ 289780 h 463648"/>
              <a:gd name="connsiteX10" fmla="*/ 367054 w 502285"/>
              <a:gd name="connsiteY10" fmla="*/ 394101 h 463648"/>
              <a:gd name="connsiteX11" fmla="*/ 367054 w 502285"/>
              <a:gd name="connsiteY11" fmla="*/ 463648 h 463648"/>
              <a:gd name="connsiteX12" fmla="*/ 135230 w 502285"/>
              <a:gd name="connsiteY12" fmla="*/ 463648 h 463648"/>
              <a:gd name="connsiteX13" fmla="*/ 135230 w 502285"/>
              <a:gd name="connsiteY13" fmla="*/ 394101 h 463648"/>
              <a:gd name="connsiteX14" fmla="*/ 205164 w 502285"/>
              <a:gd name="connsiteY14" fmla="*/ 289780 h 463648"/>
              <a:gd name="connsiteX15" fmla="*/ 249597 w 502285"/>
              <a:gd name="connsiteY15" fmla="*/ 173868 h 463648"/>
              <a:gd name="connsiteX16" fmla="*/ 218494 w 502285"/>
              <a:gd name="connsiteY16" fmla="*/ 204971 h 463648"/>
              <a:gd name="connsiteX17" fmla="*/ 249597 w 502285"/>
              <a:gd name="connsiteY17" fmla="*/ 236074 h 463648"/>
              <a:gd name="connsiteX18" fmla="*/ 280700 w 502285"/>
              <a:gd name="connsiteY18" fmla="*/ 204971 h 463648"/>
              <a:gd name="connsiteX19" fmla="*/ 249597 w 502285"/>
              <a:gd name="connsiteY19" fmla="*/ 173868 h 463648"/>
              <a:gd name="connsiteX20" fmla="*/ 340588 w 502285"/>
              <a:gd name="connsiteY20" fmla="*/ 154549 h 463648"/>
              <a:gd name="connsiteX21" fmla="*/ 387532 w 502285"/>
              <a:gd name="connsiteY21" fmla="*/ 186038 h 463648"/>
              <a:gd name="connsiteX22" fmla="*/ 436216 w 502285"/>
              <a:gd name="connsiteY22" fmla="*/ 154549 h 463648"/>
              <a:gd name="connsiteX23" fmla="*/ 502285 w 502285"/>
              <a:gd name="connsiteY23" fmla="*/ 258870 h 463648"/>
              <a:gd name="connsiteX24" fmla="*/ 502285 w 502285"/>
              <a:gd name="connsiteY24" fmla="*/ 328417 h 463648"/>
              <a:gd name="connsiteX25" fmla="*/ 389851 w 502285"/>
              <a:gd name="connsiteY25" fmla="*/ 328417 h 463648"/>
              <a:gd name="connsiteX26" fmla="*/ 362805 w 502285"/>
              <a:gd name="connsiteY26" fmla="*/ 289780 h 463648"/>
              <a:gd name="connsiteX27" fmla="*/ 463648 w 502285"/>
              <a:gd name="connsiteY27" fmla="*/ 289780 h 463648"/>
              <a:gd name="connsiteX28" fmla="*/ 463648 w 502285"/>
              <a:gd name="connsiteY28" fmla="*/ 258870 h 463648"/>
              <a:gd name="connsiteX29" fmla="*/ 435056 w 502285"/>
              <a:gd name="connsiteY29" fmla="*/ 200334 h 463648"/>
              <a:gd name="connsiteX30" fmla="*/ 386373 w 502285"/>
              <a:gd name="connsiteY30" fmla="*/ 231824 h 463648"/>
              <a:gd name="connsiteX31" fmla="*/ 354497 w 502285"/>
              <a:gd name="connsiteY31" fmla="*/ 209994 h 463648"/>
              <a:gd name="connsiteX32" fmla="*/ 354497 w 502285"/>
              <a:gd name="connsiteY32" fmla="*/ 206323 h 463648"/>
              <a:gd name="connsiteX33" fmla="*/ 340588 w 502285"/>
              <a:gd name="connsiteY33" fmla="*/ 154549 h 463648"/>
              <a:gd name="connsiteX34" fmla="*/ 70513 w 502285"/>
              <a:gd name="connsiteY34" fmla="*/ 154549 h 463648"/>
              <a:gd name="connsiteX35" fmla="*/ 117458 w 502285"/>
              <a:gd name="connsiteY35" fmla="*/ 185266 h 463648"/>
              <a:gd name="connsiteX36" fmla="*/ 156095 w 502285"/>
              <a:gd name="connsiteY36" fmla="*/ 160151 h 463648"/>
              <a:gd name="connsiteX37" fmla="*/ 145856 w 502285"/>
              <a:gd name="connsiteY37" fmla="*/ 205357 h 463648"/>
              <a:gd name="connsiteX38" fmla="*/ 145856 w 502285"/>
              <a:gd name="connsiteY38" fmla="*/ 212505 h 463648"/>
              <a:gd name="connsiteX39" fmla="*/ 117071 w 502285"/>
              <a:gd name="connsiteY39" fmla="*/ 231824 h 463648"/>
              <a:gd name="connsiteX40" fmla="*/ 68388 w 502285"/>
              <a:gd name="connsiteY40" fmla="*/ 198789 h 463648"/>
              <a:gd name="connsiteX41" fmla="*/ 38637 w 502285"/>
              <a:gd name="connsiteY41" fmla="*/ 258870 h 463648"/>
              <a:gd name="connsiteX42" fmla="*/ 38637 w 502285"/>
              <a:gd name="connsiteY42" fmla="*/ 289780 h 463648"/>
              <a:gd name="connsiteX43" fmla="*/ 136970 w 502285"/>
              <a:gd name="connsiteY43" fmla="*/ 289780 h 463648"/>
              <a:gd name="connsiteX44" fmla="*/ 109923 w 502285"/>
              <a:gd name="connsiteY44" fmla="*/ 328417 h 463648"/>
              <a:gd name="connsiteX45" fmla="*/ 0 w 502285"/>
              <a:gd name="connsiteY45" fmla="*/ 328417 h 463648"/>
              <a:gd name="connsiteX46" fmla="*/ 0 w 502285"/>
              <a:gd name="connsiteY46" fmla="*/ 258870 h 463648"/>
              <a:gd name="connsiteX47" fmla="*/ 70513 w 502285"/>
              <a:gd name="connsiteY47" fmla="*/ 154549 h 463648"/>
              <a:gd name="connsiteX48" fmla="*/ 249597 w 502285"/>
              <a:gd name="connsiteY48" fmla="*/ 135230 h 463648"/>
              <a:gd name="connsiteX49" fmla="*/ 249791 w 502285"/>
              <a:gd name="connsiteY49" fmla="*/ 135230 h 463648"/>
              <a:gd name="connsiteX50" fmla="*/ 319531 w 502285"/>
              <a:gd name="connsiteY50" fmla="*/ 204971 h 463648"/>
              <a:gd name="connsiteX51" fmla="*/ 249984 w 502285"/>
              <a:gd name="connsiteY51" fmla="*/ 274711 h 463648"/>
              <a:gd name="connsiteX52" fmla="*/ 180050 w 502285"/>
              <a:gd name="connsiteY52" fmla="*/ 205164 h 463648"/>
              <a:gd name="connsiteX53" fmla="*/ 249597 w 502285"/>
              <a:gd name="connsiteY53" fmla="*/ 135230 h 463648"/>
              <a:gd name="connsiteX54" fmla="*/ 386180 w 502285"/>
              <a:gd name="connsiteY54" fmla="*/ 38637 h 463648"/>
              <a:gd name="connsiteX55" fmla="*/ 355077 w 502285"/>
              <a:gd name="connsiteY55" fmla="*/ 69740 h 463648"/>
              <a:gd name="connsiteX56" fmla="*/ 385987 w 502285"/>
              <a:gd name="connsiteY56" fmla="*/ 100842 h 463648"/>
              <a:gd name="connsiteX57" fmla="*/ 417283 w 502285"/>
              <a:gd name="connsiteY57" fmla="*/ 69933 h 463648"/>
              <a:gd name="connsiteX58" fmla="*/ 386373 w 502285"/>
              <a:gd name="connsiteY58" fmla="*/ 38637 h 463648"/>
              <a:gd name="connsiteX59" fmla="*/ 386180 w 502285"/>
              <a:gd name="connsiteY59" fmla="*/ 38637 h 463648"/>
              <a:gd name="connsiteX60" fmla="*/ 115716 w 502285"/>
              <a:gd name="connsiteY60" fmla="*/ 38636 h 463648"/>
              <a:gd name="connsiteX61" fmla="*/ 84229 w 502285"/>
              <a:gd name="connsiteY61" fmla="*/ 69741 h 463648"/>
              <a:gd name="connsiteX62" fmla="*/ 114753 w 502285"/>
              <a:gd name="connsiteY62" fmla="*/ 100833 h 463648"/>
              <a:gd name="connsiteX63" fmla="*/ 146430 w 502285"/>
              <a:gd name="connsiteY63" fmla="*/ 70315 h 463648"/>
              <a:gd name="connsiteX64" fmla="*/ 115912 w 502285"/>
              <a:gd name="connsiteY64" fmla="*/ 38638 h 463648"/>
              <a:gd name="connsiteX65" fmla="*/ 115716 w 502285"/>
              <a:gd name="connsiteY65" fmla="*/ 38636 h 463648"/>
              <a:gd name="connsiteX66" fmla="*/ 386373 w 502285"/>
              <a:gd name="connsiteY66" fmla="*/ 0 h 463648"/>
              <a:gd name="connsiteX67" fmla="*/ 456114 w 502285"/>
              <a:gd name="connsiteY67" fmla="*/ 69740 h 463648"/>
              <a:gd name="connsiteX68" fmla="*/ 386373 w 502285"/>
              <a:gd name="connsiteY68" fmla="*/ 139481 h 463648"/>
              <a:gd name="connsiteX69" fmla="*/ 316633 w 502285"/>
              <a:gd name="connsiteY69" fmla="*/ 69740 h 463648"/>
              <a:gd name="connsiteX70" fmla="*/ 386373 w 502285"/>
              <a:gd name="connsiteY70" fmla="*/ 0 h 463648"/>
              <a:gd name="connsiteX71" fmla="*/ 115912 w 502285"/>
              <a:gd name="connsiteY71" fmla="*/ 0 h 463648"/>
              <a:gd name="connsiteX72" fmla="*/ 185459 w 502285"/>
              <a:gd name="connsiteY72" fmla="*/ 69741 h 463648"/>
              <a:gd name="connsiteX73" fmla="*/ 185459 w 502285"/>
              <a:gd name="connsiteY73" fmla="*/ 69934 h 463648"/>
              <a:gd name="connsiteX74" fmla="*/ 115525 w 502285"/>
              <a:gd name="connsiteY74" fmla="*/ 139481 h 463648"/>
              <a:gd name="connsiteX75" fmla="*/ 45978 w 502285"/>
              <a:gd name="connsiteY75" fmla="*/ 69547 h 463648"/>
              <a:gd name="connsiteX76" fmla="*/ 115912 w 502285"/>
              <a:gd name="connsiteY76" fmla="*/ 0 h 46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02285" h="463648">
                <a:moveTo>
                  <a:pt x="203618" y="334020"/>
                </a:moveTo>
                <a:cubicBezTo>
                  <a:pt x="185381" y="348723"/>
                  <a:pt x="174507" y="370683"/>
                  <a:pt x="173867" y="394101"/>
                </a:cubicBezTo>
                <a:lnTo>
                  <a:pt x="173867" y="425011"/>
                </a:lnTo>
                <a:lnTo>
                  <a:pt x="327837" y="425011"/>
                </a:lnTo>
                <a:lnTo>
                  <a:pt x="327837" y="393521"/>
                </a:lnTo>
                <a:cubicBezTo>
                  <a:pt x="325995" y="371442"/>
                  <a:pt x="316093" y="350813"/>
                  <a:pt x="300018" y="335565"/>
                </a:cubicBezTo>
                <a:lnTo>
                  <a:pt x="251142" y="367055"/>
                </a:lnTo>
                <a:close/>
                <a:moveTo>
                  <a:pt x="205164" y="289780"/>
                </a:moveTo>
                <a:lnTo>
                  <a:pt x="252301" y="321269"/>
                </a:lnTo>
                <a:lnTo>
                  <a:pt x="300791" y="289780"/>
                </a:lnTo>
                <a:cubicBezTo>
                  <a:pt x="339674" y="310496"/>
                  <a:pt x="364829" y="350100"/>
                  <a:pt x="367054" y="394101"/>
                </a:cubicBezTo>
                <a:lnTo>
                  <a:pt x="367054" y="463648"/>
                </a:lnTo>
                <a:lnTo>
                  <a:pt x="135230" y="463648"/>
                </a:lnTo>
                <a:lnTo>
                  <a:pt x="135230" y="394101"/>
                </a:lnTo>
                <a:cubicBezTo>
                  <a:pt x="136050" y="348617"/>
                  <a:pt x="163401" y="307818"/>
                  <a:pt x="205164" y="289780"/>
                </a:cubicBezTo>
                <a:close/>
                <a:moveTo>
                  <a:pt x="249597" y="173868"/>
                </a:moveTo>
                <a:cubicBezTo>
                  <a:pt x="232463" y="173973"/>
                  <a:pt x="218600" y="187837"/>
                  <a:pt x="218494" y="204971"/>
                </a:cubicBezTo>
                <a:cubicBezTo>
                  <a:pt x="218494" y="222148"/>
                  <a:pt x="232420" y="236074"/>
                  <a:pt x="249597" y="236074"/>
                </a:cubicBezTo>
                <a:cubicBezTo>
                  <a:pt x="266775" y="236074"/>
                  <a:pt x="280700" y="222148"/>
                  <a:pt x="280700" y="204971"/>
                </a:cubicBezTo>
                <a:cubicBezTo>
                  <a:pt x="280700" y="187793"/>
                  <a:pt x="266775" y="173868"/>
                  <a:pt x="249597" y="173868"/>
                </a:cubicBezTo>
                <a:close/>
                <a:moveTo>
                  <a:pt x="340588" y="154549"/>
                </a:moveTo>
                <a:lnTo>
                  <a:pt x="387532" y="186038"/>
                </a:lnTo>
                <a:lnTo>
                  <a:pt x="436216" y="154549"/>
                </a:lnTo>
                <a:cubicBezTo>
                  <a:pt x="474969" y="175373"/>
                  <a:pt x="500025" y="214934"/>
                  <a:pt x="502285" y="258870"/>
                </a:cubicBezTo>
                <a:lnTo>
                  <a:pt x="502285" y="328417"/>
                </a:lnTo>
                <a:lnTo>
                  <a:pt x="389851" y="328417"/>
                </a:lnTo>
                <a:cubicBezTo>
                  <a:pt x="382865" y="314230"/>
                  <a:pt x="373744" y="301199"/>
                  <a:pt x="362805" y="289780"/>
                </a:cubicBezTo>
                <a:lnTo>
                  <a:pt x="463648" y="289780"/>
                </a:lnTo>
                <a:lnTo>
                  <a:pt x="463648" y="258870"/>
                </a:lnTo>
                <a:cubicBezTo>
                  <a:pt x="461741" y="236478"/>
                  <a:pt x="451545" y="215604"/>
                  <a:pt x="435056" y="200334"/>
                </a:cubicBezTo>
                <a:lnTo>
                  <a:pt x="386373" y="231824"/>
                </a:lnTo>
                <a:lnTo>
                  <a:pt x="354497" y="209994"/>
                </a:lnTo>
                <a:lnTo>
                  <a:pt x="354497" y="206323"/>
                </a:lnTo>
                <a:cubicBezTo>
                  <a:pt x="354551" y="188135"/>
                  <a:pt x="349749" y="170262"/>
                  <a:pt x="340588" y="154549"/>
                </a:cubicBezTo>
                <a:close/>
                <a:moveTo>
                  <a:pt x="70513" y="154549"/>
                </a:moveTo>
                <a:lnTo>
                  <a:pt x="117458" y="185266"/>
                </a:lnTo>
                <a:lnTo>
                  <a:pt x="156095" y="160151"/>
                </a:lnTo>
                <a:cubicBezTo>
                  <a:pt x="149271" y="174239"/>
                  <a:pt x="145769" y="189704"/>
                  <a:pt x="145856" y="205357"/>
                </a:cubicBezTo>
                <a:cubicBezTo>
                  <a:pt x="145856" y="207869"/>
                  <a:pt x="145856" y="210187"/>
                  <a:pt x="145856" y="212505"/>
                </a:cubicBezTo>
                <a:lnTo>
                  <a:pt x="117071" y="231824"/>
                </a:lnTo>
                <a:lnTo>
                  <a:pt x="68388" y="198789"/>
                </a:lnTo>
                <a:cubicBezTo>
                  <a:pt x="50151" y="213492"/>
                  <a:pt x="39277" y="235452"/>
                  <a:pt x="38637" y="258870"/>
                </a:cubicBezTo>
                <a:lnTo>
                  <a:pt x="38637" y="289780"/>
                </a:lnTo>
                <a:lnTo>
                  <a:pt x="136970" y="289780"/>
                </a:lnTo>
                <a:cubicBezTo>
                  <a:pt x="126092" y="301250"/>
                  <a:pt x="116978" y="314271"/>
                  <a:pt x="109923" y="328417"/>
                </a:cubicBezTo>
                <a:lnTo>
                  <a:pt x="0" y="328417"/>
                </a:lnTo>
                <a:lnTo>
                  <a:pt x="0" y="258870"/>
                </a:lnTo>
                <a:cubicBezTo>
                  <a:pt x="921" y="213248"/>
                  <a:pt x="28524" y="172412"/>
                  <a:pt x="70513" y="154549"/>
                </a:cubicBezTo>
                <a:close/>
                <a:moveTo>
                  <a:pt x="249597" y="135230"/>
                </a:moveTo>
                <a:cubicBezTo>
                  <a:pt x="249662" y="135230"/>
                  <a:pt x="249726" y="135230"/>
                  <a:pt x="249791" y="135230"/>
                </a:cubicBezTo>
                <a:cubicBezTo>
                  <a:pt x="288307" y="135230"/>
                  <a:pt x="319531" y="166454"/>
                  <a:pt x="319531" y="204971"/>
                </a:cubicBezTo>
                <a:cubicBezTo>
                  <a:pt x="319531" y="243412"/>
                  <a:pt x="288425" y="274604"/>
                  <a:pt x="249984" y="274711"/>
                </a:cubicBezTo>
                <a:cubicBezTo>
                  <a:pt x="211467" y="274817"/>
                  <a:pt x="180157" y="243680"/>
                  <a:pt x="180050" y="205164"/>
                </a:cubicBezTo>
                <a:cubicBezTo>
                  <a:pt x="179944" y="166647"/>
                  <a:pt x="211081" y="135337"/>
                  <a:pt x="249597" y="135230"/>
                </a:cubicBezTo>
                <a:close/>
                <a:moveTo>
                  <a:pt x="386180" y="38637"/>
                </a:moveTo>
                <a:cubicBezTo>
                  <a:pt x="369002" y="38637"/>
                  <a:pt x="355077" y="52563"/>
                  <a:pt x="355077" y="69740"/>
                </a:cubicBezTo>
                <a:cubicBezTo>
                  <a:pt x="355078" y="86843"/>
                  <a:pt x="368885" y="100736"/>
                  <a:pt x="385987" y="100842"/>
                </a:cubicBezTo>
                <a:cubicBezTo>
                  <a:pt x="403165" y="100949"/>
                  <a:pt x="417176" y="87110"/>
                  <a:pt x="417283" y="69933"/>
                </a:cubicBezTo>
                <a:cubicBezTo>
                  <a:pt x="417389" y="52756"/>
                  <a:pt x="403551" y="38744"/>
                  <a:pt x="386373" y="38637"/>
                </a:cubicBezTo>
                <a:cubicBezTo>
                  <a:pt x="386309" y="38637"/>
                  <a:pt x="386244" y="38637"/>
                  <a:pt x="386180" y="38637"/>
                </a:cubicBezTo>
                <a:close/>
                <a:moveTo>
                  <a:pt x="115716" y="38636"/>
                </a:moveTo>
                <a:cubicBezTo>
                  <a:pt x="98431" y="38530"/>
                  <a:pt x="84334" y="52457"/>
                  <a:pt x="84229" y="69741"/>
                </a:cubicBezTo>
                <a:cubicBezTo>
                  <a:pt x="84232" y="86691"/>
                  <a:pt x="97806" y="100517"/>
                  <a:pt x="114753" y="100833"/>
                </a:cubicBezTo>
                <a:cubicBezTo>
                  <a:pt x="131927" y="101153"/>
                  <a:pt x="146110" y="87490"/>
                  <a:pt x="146430" y="70315"/>
                </a:cubicBezTo>
                <a:cubicBezTo>
                  <a:pt x="146750" y="53140"/>
                  <a:pt x="133086" y="38958"/>
                  <a:pt x="115912" y="38638"/>
                </a:cubicBezTo>
                <a:cubicBezTo>
                  <a:pt x="115846" y="38637"/>
                  <a:pt x="115781" y="38636"/>
                  <a:pt x="115716" y="38636"/>
                </a:cubicBezTo>
                <a:close/>
                <a:moveTo>
                  <a:pt x="386373" y="0"/>
                </a:moveTo>
                <a:cubicBezTo>
                  <a:pt x="424846" y="106"/>
                  <a:pt x="456008" y="31268"/>
                  <a:pt x="456114" y="69740"/>
                </a:cubicBezTo>
                <a:cubicBezTo>
                  <a:pt x="456114" y="108257"/>
                  <a:pt x="424890" y="139481"/>
                  <a:pt x="386373" y="139481"/>
                </a:cubicBezTo>
                <a:cubicBezTo>
                  <a:pt x="347857" y="139481"/>
                  <a:pt x="316633" y="108257"/>
                  <a:pt x="316633" y="69740"/>
                </a:cubicBezTo>
                <a:cubicBezTo>
                  <a:pt x="316633" y="31224"/>
                  <a:pt x="347857" y="0"/>
                  <a:pt x="386373" y="0"/>
                </a:cubicBezTo>
                <a:close/>
                <a:moveTo>
                  <a:pt x="115912" y="0"/>
                </a:moveTo>
                <a:cubicBezTo>
                  <a:pt x="154309" y="212"/>
                  <a:pt x="185353" y="31343"/>
                  <a:pt x="185459" y="69741"/>
                </a:cubicBezTo>
                <a:cubicBezTo>
                  <a:pt x="185459" y="69805"/>
                  <a:pt x="185459" y="69869"/>
                  <a:pt x="185459" y="69934"/>
                </a:cubicBezTo>
                <a:cubicBezTo>
                  <a:pt x="185352" y="108450"/>
                  <a:pt x="154042" y="139587"/>
                  <a:pt x="115525" y="139481"/>
                </a:cubicBezTo>
                <a:cubicBezTo>
                  <a:pt x="77009" y="139374"/>
                  <a:pt x="45872" y="108064"/>
                  <a:pt x="45978" y="69547"/>
                </a:cubicBezTo>
                <a:cubicBezTo>
                  <a:pt x="46085" y="31031"/>
                  <a:pt x="77395" y="-106"/>
                  <a:pt x="115912" y="0"/>
                </a:cubicBezTo>
                <a:close/>
              </a:path>
            </a:pathLst>
          </a:custGeom>
          <a:solidFill>
            <a:srgbClr val="081D4D"/>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89175608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DEBAC3-6904-E245-B2B1-6C58D7BD0CA7}"/>
              </a:ext>
            </a:extLst>
          </p:cNvPr>
          <p:cNvSpPr>
            <a:spLocks noGrp="1"/>
          </p:cNvSpPr>
          <p:nvPr>
            <p:ph type="ctrTitle"/>
          </p:nvPr>
        </p:nvSpPr>
        <p:spPr>
          <a:xfrm>
            <a:off x="1171867" y="2039063"/>
            <a:ext cx="5527786" cy="972267"/>
          </a:xfrm>
        </p:spPr>
        <p:txBody>
          <a:bodyPr/>
          <a:lstStyle/>
          <a:p>
            <a:r>
              <a:rPr lang="en-US" dirty="0"/>
              <a:t>Personal Financial Planning for Business Owners</a:t>
            </a:r>
          </a:p>
        </p:txBody>
      </p:sp>
      <p:sp>
        <p:nvSpPr>
          <p:cNvPr id="10" name="Text Placeholder 9">
            <a:extLst>
              <a:ext uri="{FF2B5EF4-FFF2-40B4-BE49-F238E27FC236}">
                <a16:creationId xmlns:a16="http://schemas.microsoft.com/office/drawing/2014/main" id="{4049F978-6C8B-224A-9F34-1B2D0EF10866}"/>
              </a:ext>
            </a:extLst>
          </p:cNvPr>
          <p:cNvSpPr>
            <a:spLocks noGrp="1"/>
          </p:cNvSpPr>
          <p:nvPr>
            <p:ph type="body" sz="quarter" idx="14"/>
          </p:nvPr>
        </p:nvSpPr>
        <p:spPr>
          <a:xfrm>
            <a:off x="1159166" y="3105150"/>
            <a:ext cx="4622508" cy="972266"/>
          </a:xfrm>
        </p:spPr>
        <p:txBody>
          <a:bodyPr/>
          <a:lstStyle/>
          <a:p>
            <a:r>
              <a:rPr lang="en-US" dirty="0">
                <a:solidFill>
                  <a:srgbClr val="BE5500"/>
                </a:solidFill>
              </a:rPr>
              <a:t>Financial You: Personal Financial Education from LPL</a:t>
            </a:r>
            <a:endParaRPr lang="en-US" dirty="0"/>
          </a:p>
          <a:p>
            <a:pPr lvl="1"/>
            <a:r>
              <a:rPr lang="en-US" dirty="0"/>
              <a:t>Presented by:</a:t>
            </a:r>
            <a:br>
              <a:rPr lang="en-US" dirty="0"/>
            </a:br>
            <a:r>
              <a:rPr lang="en-US" dirty="0"/>
              <a:t>Date:</a:t>
            </a:r>
          </a:p>
        </p:txBody>
      </p:sp>
      <p:sp>
        <p:nvSpPr>
          <p:cNvPr id="3" name="Footer Placeholder 2">
            <a:extLst>
              <a:ext uri="{FF2B5EF4-FFF2-40B4-BE49-F238E27FC236}">
                <a16:creationId xmlns:a16="http://schemas.microsoft.com/office/drawing/2014/main" id="{D2CDC25E-2AD9-FB99-6F14-67E7274B12E8}"/>
              </a:ext>
            </a:extLst>
          </p:cNvPr>
          <p:cNvSpPr>
            <a:spLocks noGrp="1"/>
          </p:cNvSpPr>
          <p:nvPr>
            <p:ph type="ftr" sz="quarter" idx="19"/>
          </p:nvPr>
        </p:nvSpPr>
        <p:spPr>
          <a:xfrm>
            <a:off x="479434" y="4636842"/>
            <a:ext cx="4942230" cy="307285"/>
          </a:xfrm>
        </p:spPr>
        <p:txBody>
          <a:bodyPr/>
          <a:lstStyle/>
          <a:p>
            <a:r>
              <a:rPr lang="en-US" dirty="0"/>
              <a:t>Member FINRA/SIPC                                                                          For use with the public. </a:t>
            </a:r>
          </a:p>
        </p:txBody>
      </p:sp>
    </p:spTree>
    <p:extLst>
      <p:ext uri="{BB962C8B-B14F-4D97-AF65-F5344CB8AC3E}">
        <p14:creationId xmlns:p14="http://schemas.microsoft.com/office/powerpoint/2010/main" val="285975647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3454400"/>
          </a:xfrm>
        </p:spPr>
        <p:txBody>
          <a:bodyPr/>
          <a:lstStyle/>
          <a:p>
            <a:pPr marL="342900" indent="-342900">
              <a:spcBef>
                <a:spcPts val="1200"/>
              </a:spcBef>
              <a:spcAft>
                <a:spcPts val="0"/>
              </a:spcAft>
              <a:buClr>
                <a:srgbClr val="BE5500"/>
              </a:buClr>
              <a:buFont typeface="+mj-lt"/>
              <a:buAutoNum type="arabicPeriod"/>
            </a:pPr>
            <a:r>
              <a:rPr lang="en-US" sz="1800" dirty="0">
                <a:solidFill>
                  <a:srgbClr val="06163A"/>
                </a:solidFill>
              </a:rPr>
              <a:t>Retirement Planning</a:t>
            </a: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Reasons to have a Financial Plan</a:t>
            </a:r>
          </a:p>
        </p:txBody>
      </p:sp>
      <p:pic>
        <p:nvPicPr>
          <p:cNvPr id="4" name="Picture Placeholder 9" descr="A person in a suit holding a phone&#10;&#10;Description automatically generated">
            <a:extLst>
              <a:ext uri="{FF2B5EF4-FFF2-40B4-BE49-F238E27FC236}">
                <a16:creationId xmlns:a16="http://schemas.microsoft.com/office/drawing/2014/main" id="{FD7EF200-9413-352F-D899-F947440B141F}"/>
              </a:ext>
            </a:extLst>
          </p:cNvPr>
          <p:cNvPicPr>
            <a:picLocks noChangeAspect="1"/>
          </p:cNvPicPr>
          <p:nvPr/>
        </p:nvPicPr>
        <p:blipFill>
          <a:blip r:embed="rId3"/>
          <a:srcRect l="88" r="88"/>
          <a:stretch>
            <a:fillRect/>
          </a:stretch>
        </p:blipFill>
        <p:spPr>
          <a:xfrm>
            <a:off x="5281447" y="429767"/>
            <a:ext cx="3563007" cy="4107969"/>
          </a:xfrm>
          <a:prstGeom prst="rect">
            <a:avLst/>
          </a:prstGeom>
        </p:spPr>
      </p:pic>
    </p:spTree>
    <p:extLst>
      <p:ext uri="{BB962C8B-B14F-4D97-AF65-F5344CB8AC3E}">
        <p14:creationId xmlns:p14="http://schemas.microsoft.com/office/powerpoint/2010/main" val="112202144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1818268"/>
          </a:xfrm>
        </p:spPr>
        <p:txBody>
          <a:bodyPr/>
          <a:lstStyle/>
          <a:p>
            <a:pPr marL="342900" lvl="1" indent="-342900">
              <a:spcBef>
                <a:spcPts val="0"/>
              </a:spcBef>
              <a:spcAft>
                <a:spcPts val="1000"/>
              </a:spcAft>
              <a:buFont typeface="+mj-lt"/>
              <a:buAutoNum type="arabicPeriod"/>
            </a:pPr>
            <a:r>
              <a:rPr lang="en-US" sz="1800" b="0" dirty="0"/>
              <a:t>Changes in technology </a:t>
            </a:r>
          </a:p>
          <a:p>
            <a:pPr marL="342900" lvl="1" indent="-342900">
              <a:spcBef>
                <a:spcPts val="0"/>
              </a:spcBef>
              <a:spcAft>
                <a:spcPts val="1000"/>
              </a:spcAft>
              <a:buFont typeface="+mj-lt"/>
              <a:buAutoNum type="arabicPeriod"/>
            </a:pPr>
            <a:r>
              <a:rPr lang="en-US" sz="1800" b="0" dirty="0"/>
              <a:t>Customers leaving </a:t>
            </a:r>
          </a:p>
          <a:p>
            <a:pPr marL="342900" lvl="1" indent="-342900">
              <a:spcBef>
                <a:spcPts val="0"/>
              </a:spcBef>
              <a:spcAft>
                <a:spcPts val="1000"/>
              </a:spcAft>
              <a:buFont typeface="+mj-lt"/>
              <a:buAutoNum type="arabicPeriod"/>
            </a:pPr>
            <a:r>
              <a:rPr lang="en-US" sz="1800" b="0" dirty="0"/>
              <a:t>New competitors taking away market share </a:t>
            </a:r>
          </a:p>
          <a:p>
            <a:pPr marL="342900" lvl="1" indent="-342900">
              <a:spcBef>
                <a:spcPts val="0"/>
              </a:spcBef>
              <a:spcAft>
                <a:spcPts val="1000"/>
              </a:spcAft>
              <a:buFont typeface="+mj-lt"/>
              <a:buAutoNum type="arabicPeriod"/>
            </a:pPr>
            <a:r>
              <a:rPr lang="en-US" sz="1800" b="0" dirty="0"/>
              <a:t>Many other potential events </a:t>
            </a:r>
          </a:p>
          <a:p>
            <a:pPr marL="342900" indent="-342900">
              <a:spcBef>
                <a:spcPts val="1200"/>
              </a:spcBef>
              <a:spcAft>
                <a:spcPts val="0"/>
              </a:spcAft>
              <a:buClr>
                <a:srgbClr val="BE5500"/>
              </a:buClr>
              <a:buFont typeface="+mj-lt"/>
              <a:buAutoNum type="arabicPeriod"/>
            </a:pPr>
            <a:endParaRPr lang="en-US" sz="18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Events that can Affect the Value of your Business Over Time</a:t>
            </a:r>
          </a:p>
        </p:txBody>
      </p:sp>
      <p:sp>
        <p:nvSpPr>
          <p:cNvPr id="4" name="TextBox 3">
            <a:extLst>
              <a:ext uri="{FF2B5EF4-FFF2-40B4-BE49-F238E27FC236}">
                <a16:creationId xmlns:a16="http://schemas.microsoft.com/office/drawing/2014/main" id="{B6CD2E5E-70F2-5FEF-5410-408E15C42D2C}"/>
              </a:ext>
            </a:extLst>
          </p:cNvPr>
          <p:cNvSpPr txBox="1"/>
          <p:nvPr/>
        </p:nvSpPr>
        <p:spPr>
          <a:xfrm>
            <a:off x="572429" y="3062868"/>
            <a:ext cx="3672469" cy="356839"/>
          </a:xfrm>
          <a:prstGeom prst="rect">
            <a:avLst/>
          </a:prstGeom>
        </p:spPr>
        <p:txBody>
          <a:bodyPr vert="horz" wrap="square" lIns="0" tIns="0" rIns="0" bIns="0" rtlCol="0">
            <a:noAutofit/>
          </a:bodyPr>
          <a:lstStyle/>
          <a:p>
            <a:pPr marL="0" indent="0" algn="l">
              <a:spcBef>
                <a:spcPts val="0"/>
              </a:spcBef>
              <a:spcAft>
                <a:spcPts val="600"/>
              </a:spcAft>
              <a:buFontTx/>
              <a:buNone/>
            </a:pPr>
            <a:endParaRPr lang="en-US" sz="1200" b="0" i="0" dirty="0">
              <a:solidFill>
                <a:schemeClr val="tx1"/>
              </a:solidFill>
              <a:latin typeface="Tenorite" pitchFamily="2" charset="0"/>
            </a:endParaRPr>
          </a:p>
        </p:txBody>
      </p:sp>
      <p:sp>
        <p:nvSpPr>
          <p:cNvPr id="10" name="Freeform 1">
            <a:extLst>
              <a:ext uri="{FF2B5EF4-FFF2-40B4-BE49-F238E27FC236}">
                <a16:creationId xmlns:a16="http://schemas.microsoft.com/office/drawing/2014/main" id="{01B0D894-A5D5-170C-E0F9-7F70FDA9B1C9}"/>
              </a:ext>
            </a:extLst>
          </p:cNvPr>
          <p:cNvSpPr/>
          <p:nvPr/>
        </p:nvSpPr>
        <p:spPr>
          <a:xfrm>
            <a:off x="6629139" y="1297142"/>
            <a:ext cx="1292971" cy="1215599"/>
          </a:xfrm>
          <a:custGeom>
            <a:avLst/>
            <a:gdLst>
              <a:gd name="connsiteX0" fmla="*/ 270462 w 502286"/>
              <a:gd name="connsiteY0" fmla="*/ 348000 h 502550"/>
              <a:gd name="connsiteX1" fmla="*/ 270462 w 502286"/>
              <a:gd name="connsiteY1" fmla="*/ 463912 h 502550"/>
              <a:gd name="connsiteX2" fmla="*/ 309099 w 502286"/>
              <a:gd name="connsiteY2" fmla="*/ 463912 h 502550"/>
              <a:gd name="connsiteX3" fmla="*/ 309099 w 502286"/>
              <a:gd name="connsiteY3" fmla="*/ 348000 h 502550"/>
              <a:gd name="connsiteX4" fmla="*/ 115912 w 502286"/>
              <a:gd name="connsiteY4" fmla="*/ 290044 h 502550"/>
              <a:gd name="connsiteX5" fmla="*/ 115912 w 502286"/>
              <a:gd name="connsiteY5" fmla="*/ 463912 h 502550"/>
              <a:gd name="connsiteX6" fmla="*/ 154550 w 502286"/>
              <a:gd name="connsiteY6" fmla="*/ 463912 h 502550"/>
              <a:gd name="connsiteX7" fmla="*/ 154550 w 502286"/>
              <a:gd name="connsiteY7" fmla="*/ 290044 h 502550"/>
              <a:gd name="connsiteX8" fmla="*/ 425011 w 502286"/>
              <a:gd name="connsiteY8" fmla="*/ 232088 h 502550"/>
              <a:gd name="connsiteX9" fmla="*/ 425011 w 502286"/>
              <a:gd name="connsiteY9" fmla="*/ 463912 h 502550"/>
              <a:gd name="connsiteX10" fmla="*/ 463649 w 502286"/>
              <a:gd name="connsiteY10" fmla="*/ 463912 h 502550"/>
              <a:gd name="connsiteX11" fmla="*/ 463649 w 502286"/>
              <a:gd name="connsiteY11" fmla="*/ 232088 h 502550"/>
              <a:gd name="connsiteX12" fmla="*/ 289701 w 502286"/>
              <a:gd name="connsiteY12" fmla="*/ 154702 h 502550"/>
              <a:gd name="connsiteX13" fmla="*/ 276064 w 502286"/>
              <a:gd name="connsiteY13" fmla="*/ 160416 h 502550"/>
              <a:gd name="connsiteX14" fmla="*/ 275952 w 502286"/>
              <a:gd name="connsiteY14" fmla="*/ 160528 h 502550"/>
              <a:gd name="connsiteX15" fmla="*/ 276064 w 502286"/>
              <a:gd name="connsiteY15" fmla="*/ 187848 h 502550"/>
              <a:gd name="connsiteX16" fmla="*/ 276176 w 502286"/>
              <a:gd name="connsiteY16" fmla="*/ 187960 h 502550"/>
              <a:gd name="connsiteX17" fmla="*/ 303496 w 502286"/>
              <a:gd name="connsiteY17" fmla="*/ 187848 h 502550"/>
              <a:gd name="connsiteX18" fmla="*/ 303609 w 502286"/>
              <a:gd name="connsiteY18" fmla="*/ 187736 h 502550"/>
              <a:gd name="connsiteX19" fmla="*/ 303496 w 502286"/>
              <a:gd name="connsiteY19" fmla="*/ 160416 h 502550"/>
              <a:gd name="connsiteX20" fmla="*/ 303384 w 502286"/>
              <a:gd name="connsiteY20" fmla="*/ 160304 h 502550"/>
              <a:gd name="connsiteX21" fmla="*/ 289701 w 502286"/>
              <a:gd name="connsiteY21" fmla="*/ 154702 h 502550"/>
              <a:gd name="connsiteX22" fmla="*/ 135231 w 502286"/>
              <a:gd name="connsiteY22" fmla="*/ 116176 h 502550"/>
              <a:gd name="connsiteX23" fmla="*/ 115912 w 502286"/>
              <a:gd name="connsiteY23" fmla="*/ 135495 h 502550"/>
              <a:gd name="connsiteX24" fmla="*/ 135231 w 502286"/>
              <a:gd name="connsiteY24" fmla="*/ 154813 h 502550"/>
              <a:gd name="connsiteX25" fmla="*/ 154549 w 502286"/>
              <a:gd name="connsiteY25" fmla="*/ 135495 h 502550"/>
              <a:gd name="connsiteX26" fmla="*/ 135231 w 502286"/>
              <a:gd name="connsiteY26" fmla="*/ 116176 h 502550"/>
              <a:gd name="connsiteX27" fmla="*/ 0 w 502286"/>
              <a:gd name="connsiteY27" fmla="*/ 38901 h 502550"/>
              <a:gd name="connsiteX28" fmla="*/ 38637 w 502286"/>
              <a:gd name="connsiteY28" fmla="*/ 38901 h 502550"/>
              <a:gd name="connsiteX29" fmla="*/ 38637 w 502286"/>
              <a:gd name="connsiteY29" fmla="*/ 463912 h 502550"/>
              <a:gd name="connsiteX30" fmla="*/ 77275 w 502286"/>
              <a:gd name="connsiteY30" fmla="*/ 463912 h 502550"/>
              <a:gd name="connsiteX31" fmla="*/ 77275 w 502286"/>
              <a:gd name="connsiteY31" fmla="*/ 251407 h 502550"/>
              <a:gd name="connsiteX32" fmla="*/ 193187 w 502286"/>
              <a:gd name="connsiteY32" fmla="*/ 251407 h 502550"/>
              <a:gd name="connsiteX33" fmla="*/ 193187 w 502286"/>
              <a:gd name="connsiteY33" fmla="*/ 463912 h 502550"/>
              <a:gd name="connsiteX34" fmla="*/ 231824 w 502286"/>
              <a:gd name="connsiteY34" fmla="*/ 463912 h 502550"/>
              <a:gd name="connsiteX35" fmla="*/ 231824 w 502286"/>
              <a:gd name="connsiteY35" fmla="*/ 309363 h 502550"/>
              <a:gd name="connsiteX36" fmla="*/ 347736 w 502286"/>
              <a:gd name="connsiteY36" fmla="*/ 309363 h 502550"/>
              <a:gd name="connsiteX37" fmla="*/ 347736 w 502286"/>
              <a:gd name="connsiteY37" fmla="*/ 463912 h 502550"/>
              <a:gd name="connsiteX38" fmla="*/ 386374 w 502286"/>
              <a:gd name="connsiteY38" fmla="*/ 463912 h 502550"/>
              <a:gd name="connsiteX39" fmla="*/ 386374 w 502286"/>
              <a:gd name="connsiteY39" fmla="*/ 193451 h 502550"/>
              <a:gd name="connsiteX40" fmla="*/ 502286 w 502286"/>
              <a:gd name="connsiteY40" fmla="*/ 193451 h 502550"/>
              <a:gd name="connsiteX41" fmla="*/ 502286 w 502286"/>
              <a:gd name="connsiteY41" fmla="*/ 502550 h 502550"/>
              <a:gd name="connsiteX42" fmla="*/ 0 w 502286"/>
              <a:gd name="connsiteY42" fmla="*/ 502550 h 502550"/>
              <a:gd name="connsiteX43" fmla="*/ 444251 w 502286"/>
              <a:gd name="connsiteY43" fmla="*/ 38789 h 502550"/>
              <a:gd name="connsiteX44" fmla="*/ 430614 w 502286"/>
              <a:gd name="connsiteY44" fmla="*/ 44504 h 502550"/>
              <a:gd name="connsiteX45" fmla="*/ 430501 w 502286"/>
              <a:gd name="connsiteY45" fmla="*/ 44616 h 502550"/>
              <a:gd name="connsiteX46" fmla="*/ 430614 w 502286"/>
              <a:gd name="connsiteY46" fmla="*/ 71936 h 502550"/>
              <a:gd name="connsiteX47" fmla="*/ 430726 w 502286"/>
              <a:gd name="connsiteY47" fmla="*/ 72048 h 502550"/>
              <a:gd name="connsiteX48" fmla="*/ 458046 w 502286"/>
              <a:gd name="connsiteY48" fmla="*/ 71936 h 502550"/>
              <a:gd name="connsiteX49" fmla="*/ 458158 w 502286"/>
              <a:gd name="connsiteY49" fmla="*/ 71824 h 502550"/>
              <a:gd name="connsiteX50" fmla="*/ 458046 w 502286"/>
              <a:gd name="connsiteY50" fmla="*/ 44504 h 502550"/>
              <a:gd name="connsiteX51" fmla="*/ 457934 w 502286"/>
              <a:gd name="connsiteY51" fmla="*/ 44392 h 502550"/>
              <a:gd name="connsiteX52" fmla="*/ 444251 w 502286"/>
              <a:gd name="connsiteY52" fmla="*/ 38789 h 502550"/>
              <a:gd name="connsiteX53" fmla="*/ 444425 w 502286"/>
              <a:gd name="connsiteY53" fmla="*/ 1 h 502550"/>
              <a:gd name="connsiteX54" fmla="*/ 485285 w 502286"/>
              <a:gd name="connsiteY54" fmla="*/ 17264 h 502550"/>
              <a:gd name="connsiteX55" fmla="*/ 485285 w 502286"/>
              <a:gd name="connsiteY55" fmla="*/ 99176 h 502550"/>
              <a:gd name="connsiteX56" fmla="*/ 444330 w 502286"/>
              <a:gd name="connsiteY56" fmla="*/ 116176 h 502550"/>
              <a:gd name="connsiteX57" fmla="*/ 412261 w 502286"/>
              <a:gd name="connsiteY57" fmla="*/ 106517 h 502550"/>
              <a:gd name="connsiteX58" fmla="*/ 344259 w 502286"/>
              <a:gd name="connsiteY58" fmla="*/ 157132 h 502550"/>
              <a:gd name="connsiteX59" fmla="*/ 330156 w 502286"/>
              <a:gd name="connsiteY59" fmla="*/ 215088 h 502550"/>
              <a:gd name="connsiteX60" fmla="*/ 295404 w 502286"/>
              <a:gd name="connsiteY60" fmla="*/ 231460 h 502550"/>
              <a:gd name="connsiteX61" fmla="*/ 231824 w 502286"/>
              <a:gd name="connsiteY61" fmla="*/ 179735 h 502550"/>
              <a:gd name="connsiteX62" fmla="*/ 183527 w 502286"/>
              <a:gd name="connsiteY62" fmla="*/ 167564 h 502550"/>
              <a:gd name="connsiteX63" fmla="*/ 135231 w 502286"/>
              <a:gd name="connsiteY63" fmla="*/ 193451 h 502550"/>
              <a:gd name="connsiteX64" fmla="*/ 77818 w 502286"/>
              <a:gd name="connsiteY64" fmla="*/ 141099 h 502550"/>
              <a:gd name="connsiteX65" fmla="*/ 129899 w 502286"/>
              <a:gd name="connsiteY65" fmla="*/ 77811 h 502550"/>
              <a:gd name="connsiteX66" fmla="*/ 193187 w 502286"/>
              <a:gd name="connsiteY66" fmla="*/ 129892 h 502550"/>
              <a:gd name="connsiteX67" fmla="*/ 241483 w 502286"/>
              <a:gd name="connsiteY67" fmla="*/ 142063 h 502550"/>
              <a:gd name="connsiteX68" fmla="*/ 248825 w 502286"/>
              <a:gd name="connsiteY68" fmla="*/ 133177 h 502550"/>
              <a:gd name="connsiteX69" fmla="*/ 289780 w 502286"/>
              <a:gd name="connsiteY69" fmla="*/ 116176 h 502550"/>
              <a:gd name="connsiteX70" fmla="*/ 321849 w 502286"/>
              <a:gd name="connsiteY70" fmla="*/ 125835 h 502550"/>
              <a:gd name="connsiteX71" fmla="*/ 388692 w 502286"/>
              <a:gd name="connsiteY71" fmla="*/ 75220 h 502550"/>
              <a:gd name="connsiteX72" fmla="*/ 403326 w 502286"/>
              <a:gd name="connsiteY72" fmla="*/ 16688 h 502550"/>
              <a:gd name="connsiteX73" fmla="*/ 444425 w 502286"/>
              <a:gd name="connsiteY73" fmla="*/ 1 h 5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02286" h="502550">
                <a:moveTo>
                  <a:pt x="270462" y="348000"/>
                </a:moveTo>
                <a:lnTo>
                  <a:pt x="270462" y="463912"/>
                </a:lnTo>
                <a:lnTo>
                  <a:pt x="309099" y="463912"/>
                </a:lnTo>
                <a:lnTo>
                  <a:pt x="309099" y="348000"/>
                </a:lnTo>
                <a:close/>
                <a:moveTo>
                  <a:pt x="115912" y="290044"/>
                </a:moveTo>
                <a:lnTo>
                  <a:pt x="115912" y="463912"/>
                </a:lnTo>
                <a:lnTo>
                  <a:pt x="154550" y="463912"/>
                </a:lnTo>
                <a:lnTo>
                  <a:pt x="154550" y="290044"/>
                </a:lnTo>
                <a:close/>
                <a:moveTo>
                  <a:pt x="425011" y="232088"/>
                </a:moveTo>
                <a:lnTo>
                  <a:pt x="425011" y="463912"/>
                </a:lnTo>
                <a:lnTo>
                  <a:pt x="463649" y="463912"/>
                </a:lnTo>
                <a:lnTo>
                  <a:pt x="463649" y="232088"/>
                </a:lnTo>
                <a:close/>
                <a:moveTo>
                  <a:pt x="289701" y="154702"/>
                </a:moveTo>
                <a:cubicBezTo>
                  <a:pt x="284757" y="154722"/>
                  <a:pt x="279821" y="156629"/>
                  <a:pt x="276064" y="160416"/>
                </a:cubicBezTo>
                <a:cubicBezTo>
                  <a:pt x="276027" y="160453"/>
                  <a:pt x="275989" y="160490"/>
                  <a:pt x="275952" y="160528"/>
                </a:cubicBezTo>
                <a:cubicBezTo>
                  <a:pt x="268439" y="168103"/>
                  <a:pt x="268489" y="180335"/>
                  <a:pt x="276064" y="187848"/>
                </a:cubicBezTo>
                <a:cubicBezTo>
                  <a:pt x="276101" y="187886"/>
                  <a:pt x="276139" y="187923"/>
                  <a:pt x="276176" y="187960"/>
                </a:cubicBezTo>
                <a:cubicBezTo>
                  <a:pt x="283751" y="195474"/>
                  <a:pt x="295983" y="195423"/>
                  <a:pt x="303496" y="187848"/>
                </a:cubicBezTo>
                <a:cubicBezTo>
                  <a:pt x="303533" y="187811"/>
                  <a:pt x="303572" y="187774"/>
                  <a:pt x="303609" y="187736"/>
                </a:cubicBezTo>
                <a:cubicBezTo>
                  <a:pt x="311122" y="180161"/>
                  <a:pt x="311071" y="167929"/>
                  <a:pt x="303496" y="160416"/>
                </a:cubicBezTo>
                <a:cubicBezTo>
                  <a:pt x="303460" y="160378"/>
                  <a:pt x="303421" y="160341"/>
                  <a:pt x="303384" y="160304"/>
                </a:cubicBezTo>
                <a:cubicBezTo>
                  <a:pt x="299597" y="156547"/>
                  <a:pt x="294645" y="154682"/>
                  <a:pt x="289701" y="154702"/>
                </a:cubicBezTo>
                <a:close/>
                <a:moveTo>
                  <a:pt x="135231" y="116176"/>
                </a:moveTo>
                <a:cubicBezTo>
                  <a:pt x="124561" y="116176"/>
                  <a:pt x="115912" y="124825"/>
                  <a:pt x="115912" y="135495"/>
                </a:cubicBezTo>
                <a:cubicBezTo>
                  <a:pt x="115912" y="146164"/>
                  <a:pt x="124561" y="154813"/>
                  <a:pt x="135231" y="154813"/>
                </a:cubicBezTo>
                <a:cubicBezTo>
                  <a:pt x="145900" y="154813"/>
                  <a:pt x="154549" y="146164"/>
                  <a:pt x="154549" y="135495"/>
                </a:cubicBezTo>
                <a:cubicBezTo>
                  <a:pt x="154549" y="124825"/>
                  <a:pt x="145900" y="116176"/>
                  <a:pt x="135231" y="116176"/>
                </a:cubicBezTo>
                <a:close/>
                <a:moveTo>
                  <a:pt x="0" y="38901"/>
                </a:moveTo>
                <a:lnTo>
                  <a:pt x="38637" y="38901"/>
                </a:lnTo>
                <a:lnTo>
                  <a:pt x="38637" y="463912"/>
                </a:lnTo>
                <a:lnTo>
                  <a:pt x="77275" y="463912"/>
                </a:lnTo>
                <a:lnTo>
                  <a:pt x="77275" y="251407"/>
                </a:lnTo>
                <a:lnTo>
                  <a:pt x="193187" y="251407"/>
                </a:lnTo>
                <a:lnTo>
                  <a:pt x="193187" y="463912"/>
                </a:lnTo>
                <a:lnTo>
                  <a:pt x="231824" y="463912"/>
                </a:lnTo>
                <a:lnTo>
                  <a:pt x="231824" y="309363"/>
                </a:lnTo>
                <a:lnTo>
                  <a:pt x="347736" y="309363"/>
                </a:lnTo>
                <a:lnTo>
                  <a:pt x="347736" y="463912"/>
                </a:lnTo>
                <a:lnTo>
                  <a:pt x="386374" y="463912"/>
                </a:lnTo>
                <a:lnTo>
                  <a:pt x="386374" y="193451"/>
                </a:lnTo>
                <a:lnTo>
                  <a:pt x="502286" y="193451"/>
                </a:lnTo>
                <a:lnTo>
                  <a:pt x="502286" y="502550"/>
                </a:lnTo>
                <a:lnTo>
                  <a:pt x="0" y="502550"/>
                </a:lnTo>
                <a:close/>
                <a:moveTo>
                  <a:pt x="444251" y="38789"/>
                </a:moveTo>
                <a:cubicBezTo>
                  <a:pt x="439307" y="38809"/>
                  <a:pt x="434371" y="40716"/>
                  <a:pt x="430614" y="44504"/>
                </a:cubicBezTo>
                <a:cubicBezTo>
                  <a:pt x="430577" y="44541"/>
                  <a:pt x="430538" y="44578"/>
                  <a:pt x="430501" y="44616"/>
                </a:cubicBezTo>
                <a:cubicBezTo>
                  <a:pt x="422988" y="52191"/>
                  <a:pt x="423039" y="64423"/>
                  <a:pt x="430614" y="71936"/>
                </a:cubicBezTo>
                <a:cubicBezTo>
                  <a:pt x="430650" y="71974"/>
                  <a:pt x="430689" y="72011"/>
                  <a:pt x="430726" y="72048"/>
                </a:cubicBezTo>
                <a:cubicBezTo>
                  <a:pt x="438300" y="79562"/>
                  <a:pt x="450533" y="79512"/>
                  <a:pt x="458046" y="71936"/>
                </a:cubicBezTo>
                <a:cubicBezTo>
                  <a:pt x="458083" y="71899"/>
                  <a:pt x="458121" y="71862"/>
                  <a:pt x="458158" y="71824"/>
                </a:cubicBezTo>
                <a:cubicBezTo>
                  <a:pt x="465671" y="64249"/>
                  <a:pt x="465621" y="52017"/>
                  <a:pt x="458046" y="44504"/>
                </a:cubicBezTo>
                <a:cubicBezTo>
                  <a:pt x="458009" y="44466"/>
                  <a:pt x="457971" y="44429"/>
                  <a:pt x="457934" y="44392"/>
                </a:cubicBezTo>
                <a:cubicBezTo>
                  <a:pt x="454147" y="40635"/>
                  <a:pt x="449195" y="38769"/>
                  <a:pt x="444251" y="38789"/>
                </a:cubicBezTo>
                <a:close/>
                <a:moveTo>
                  <a:pt x="444425" y="1"/>
                </a:moveTo>
                <a:cubicBezTo>
                  <a:pt x="459257" y="105"/>
                  <a:pt x="474049" y="5868"/>
                  <a:pt x="485285" y="17264"/>
                </a:cubicBezTo>
                <a:cubicBezTo>
                  <a:pt x="507884" y="39892"/>
                  <a:pt x="507884" y="76548"/>
                  <a:pt x="485285" y="99176"/>
                </a:cubicBezTo>
                <a:cubicBezTo>
                  <a:pt x="474426" y="110048"/>
                  <a:pt x="459696" y="116163"/>
                  <a:pt x="444330" y="116176"/>
                </a:cubicBezTo>
                <a:cubicBezTo>
                  <a:pt x="432922" y="116182"/>
                  <a:pt x="421767" y="112822"/>
                  <a:pt x="412261" y="106517"/>
                </a:cubicBezTo>
                <a:lnTo>
                  <a:pt x="344259" y="157132"/>
                </a:lnTo>
                <a:cubicBezTo>
                  <a:pt x="350623" y="177572"/>
                  <a:pt x="345200" y="199857"/>
                  <a:pt x="330156" y="215088"/>
                </a:cubicBezTo>
                <a:cubicBezTo>
                  <a:pt x="320769" y="224338"/>
                  <a:pt x="308512" y="230112"/>
                  <a:pt x="295404" y="231460"/>
                </a:cubicBezTo>
                <a:cubicBezTo>
                  <a:pt x="263563" y="234733"/>
                  <a:pt x="235097" y="211576"/>
                  <a:pt x="231824" y="179735"/>
                </a:cubicBezTo>
                <a:lnTo>
                  <a:pt x="183527" y="167564"/>
                </a:lnTo>
                <a:cubicBezTo>
                  <a:pt x="172782" y="183739"/>
                  <a:pt x="154650" y="193459"/>
                  <a:pt x="135231" y="193451"/>
                </a:cubicBezTo>
                <a:cubicBezTo>
                  <a:pt x="105497" y="193312"/>
                  <a:pt x="80692" y="170693"/>
                  <a:pt x="77818" y="141099"/>
                </a:cubicBezTo>
                <a:cubicBezTo>
                  <a:pt x="74723" y="109240"/>
                  <a:pt x="98041" y="80905"/>
                  <a:pt x="129899" y="77811"/>
                </a:cubicBezTo>
                <a:cubicBezTo>
                  <a:pt x="161757" y="74716"/>
                  <a:pt x="190092" y="98034"/>
                  <a:pt x="193187" y="129892"/>
                </a:cubicBezTo>
                <a:lnTo>
                  <a:pt x="241483" y="142063"/>
                </a:lnTo>
                <a:cubicBezTo>
                  <a:pt x="243599" y="138842"/>
                  <a:pt x="246060" y="135862"/>
                  <a:pt x="248825" y="133177"/>
                </a:cubicBezTo>
                <a:cubicBezTo>
                  <a:pt x="259684" y="122305"/>
                  <a:pt x="274414" y="116190"/>
                  <a:pt x="289780" y="116176"/>
                </a:cubicBezTo>
                <a:cubicBezTo>
                  <a:pt x="301188" y="116170"/>
                  <a:pt x="312343" y="119530"/>
                  <a:pt x="321849" y="125835"/>
                </a:cubicBezTo>
                <a:lnTo>
                  <a:pt x="388692" y="75220"/>
                </a:lnTo>
                <a:cubicBezTo>
                  <a:pt x="382228" y="54508"/>
                  <a:pt x="387875" y="31921"/>
                  <a:pt x="403326" y="16688"/>
                </a:cubicBezTo>
                <a:cubicBezTo>
                  <a:pt x="414722" y="5451"/>
                  <a:pt x="429594" y="-103"/>
                  <a:pt x="444425" y="1"/>
                </a:cubicBezTo>
                <a:close/>
              </a:path>
            </a:pathLst>
          </a:custGeom>
          <a:solidFill>
            <a:srgbClr val="081D4D"/>
          </a:solidFill>
          <a:ln w="19050" cap="flat">
            <a:noFill/>
            <a:prstDash val="solid"/>
            <a:miter/>
          </a:ln>
        </p:spPr>
        <p:txBody>
          <a:bodyPr rtlCol="0" anchor="ctr"/>
          <a:lstStyle/>
          <a:p>
            <a:endParaRPr lang="en-US" dirty="0"/>
          </a:p>
        </p:txBody>
      </p:sp>
    </p:spTree>
    <p:extLst>
      <p:ext uri="{BB962C8B-B14F-4D97-AF65-F5344CB8AC3E}">
        <p14:creationId xmlns:p14="http://schemas.microsoft.com/office/powerpoint/2010/main" val="293773831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026036"/>
            <a:ext cx="4712505" cy="3454400"/>
          </a:xfrm>
        </p:spPr>
        <p:txBody>
          <a:bodyPr/>
          <a:lstStyle/>
          <a:p>
            <a:pPr marL="457200" lvl="1" indent="-457200">
              <a:spcBef>
                <a:spcPts val="0"/>
              </a:spcBef>
              <a:spcAft>
                <a:spcPts val="1000"/>
              </a:spcAft>
              <a:buFont typeface="+mj-lt"/>
              <a:buAutoNum type="arabicPeriod"/>
            </a:pPr>
            <a:r>
              <a:rPr lang="en-US" sz="1800" b="0" dirty="0"/>
              <a:t>Important for recruiting and retaining quality employees</a:t>
            </a:r>
          </a:p>
          <a:p>
            <a:pPr marL="457200" lvl="1" indent="-457200">
              <a:spcBef>
                <a:spcPts val="0"/>
              </a:spcBef>
              <a:spcAft>
                <a:spcPts val="1000"/>
              </a:spcAft>
              <a:buFont typeface="+mj-lt"/>
              <a:buAutoNum type="arabicPeriod"/>
            </a:pPr>
            <a:r>
              <a:rPr lang="en-US" sz="1800" b="0" dirty="0"/>
              <a:t>SECURE Act 2.0 offers increased tax incentives</a:t>
            </a:r>
          </a:p>
          <a:p>
            <a:pPr marL="457200" lvl="1" indent="-457200">
              <a:spcBef>
                <a:spcPts val="0"/>
              </a:spcBef>
              <a:spcAft>
                <a:spcPts val="1000"/>
              </a:spcAft>
              <a:buFont typeface="+mj-lt"/>
              <a:buAutoNum type="arabicPeriod"/>
            </a:pPr>
            <a:r>
              <a:rPr lang="en-US" sz="1800" b="0" dirty="0"/>
              <a:t>Incentives may offset traditional plan start-up costs</a:t>
            </a:r>
          </a:p>
          <a:p>
            <a:pPr marL="285750" indent="-285750">
              <a:spcBef>
                <a:spcPts val="1200"/>
              </a:spcBef>
              <a:spcAft>
                <a:spcPts val="0"/>
              </a:spcAft>
              <a:buClr>
                <a:srgbClr val="BE5500"/>
              </a:buClr>
              <a:buFont typeface="Arial" panose="020B0604020202020204" pitchFamily="34" charset="0"/>
              <a:buChar char="•"/>
            </a:pPr>
            <a:endParaRPr lang="en-US" sz="18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Workplace Retirement Plans</a:t>
            </a:r>
          </a:p>
        </p:txBody>
      </p:sp>
      <p:pic>
        <p:nvPicPr>
          <p:cNvPr id="5" name="Picture Placeholder 38">
            <a:extLst>
              <a:ext uri="{FF2B5EF4-FFF2-40B4-BE49-F238E27FC236}">
                <a16:creationId xmlns:a16="http://schemas.microsoft.com/office/drawing/2014/main" id="{3F0B9262-CCD7-5CE0-7954-C455238F43F6}"/>
              </a:ext>
            </a:extLst>
          </p:cNvPr>
          <p:cNvPicPr>
            <a:picLocks noChangeAspect="1"/>
          </p:cNvPicPr>
          <p:nvPr/>
        </p:nvPicPr>
        <p:blipFill>
          <a:blip r:embed="rId3"/>
          <a:srcRect l="334" r="334"/>
          <a:stretch/>
        </p:blipFill>
        <p:spPr>
          <a:xfrm>
            <a:off x="5918424" y="910568"/>
            <a:ext cx="2508251" cy="3048000"/>
          </a:xfrm>
          <a:prstGeom prst="rect">
            <a:avLst/>
          </a:prstGeom>
        </p:spPr>
      </p:pic>
    </p:spTree>
    <p:extLst>
      <p:ext uri="{BB962C8B-B14F-4D97-AF65-F5344CB8AC3E}">
        <p14:creationId xmlns:p14="http://schemas.microsoft.com/office/powerpoint/2010/main" val="287631995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5534722" cy="2531946"/>
          </a:xfrm>
        </p:spPr>
        <p:txBody>
          <a:bodyPr/>
          <a:lstStyle/>
          <a:p>
            <a:pPr>
              <a:spcBef>
                <a:spcPts val="1200"/>
              </a:spcBef>
              <a:spcAft>
                <a:spcPts val="0"/>
              </a:spcAft>
              <a:buClr>
                <a:srgbClr val="BE5500"/>
              </a:buClr>
            </a:pPr>
            <a:endParaRPr lang="en-US" sz="1600" b="1" dirty="0">
              <a:solidFill>
                <a:srgbClr val="43CEAB"/>
              </a:solidFill>
            </a:endParaRPr>
          </a:p>
          <a:p>
            <a:pPr marL="0" lvl="1" indent="0">
              <a:spcBef>
                <a:spcPts val="0"/>
              </a:spcBef>
              <a:spcAft>
                <a:spcPts val="1000"/>
              </a:spcAft>
              <a:buNone/>
            </a:pPr>
            <a:r>
              <a:rPr lang="en-US" sz="1600" b="1" dirty="0">
                <a:solidFill>
                  <a:srgbClr val="43CEAB"/>
                </a:solidFill>
              </a:rPr>
              <a:t>A Wide selection of workplace retirement plans are available</a:t>
            </a:r>
          </a:p>
          <a:p>
            <a:pPr marL="342900" lvl="1" indent="-342900">
              <a:spcBef>
                <a:spcPts val="0"/>
              </a:spcBef>
              <a:spcAft>
                <a:spcPts val="1000"/>
              </a:spcAft>
              <a:buFont typeface="+mj-lt"/>
              <a:buAutoNum type="arabicPeriod"/>
            </a:pPr>
            <a:r>
              <a:rPr lang="en-US" sz="1600" b="0" dirty="0"/>
              <a:t>401(k) plans (traditional or Roth)</a:t>
            </a:r>
          </a:p>
          <a:p>
            <a:pPr marL="342900" lvl="1" indent="-342900">
              <a:spcBef>
                <a:spcPts val="0"/>
              </a:spcBef>
              <a:spcAft>
                <a:spcPts val="1000"/>
              </a:spcAft>
              <a:buFont typeface="+mj-lt"/>
              <a:buAutoNum type="arabicPeriod"/>
            </a:pPr>
            <a:r>
              <a:rPr lang="en-US" sz="1600" b="0" dirty="0"/>
              <a:t>Profit-sharing plans </a:t>
            </a:r>
          </a:p>
          <a:p>
            <a:pPr marL="342900" lvl="1" indent="-342900">
              <a:spcBef>
                <a:spcPts val="0"/>
              </a:spcBef>
              <a:spcAft>
                <a:spcPts val="1000"/>
              </a:spcAft>
              <a:buFont typeface="+mj-lt"/>
              <a:buAutoNum type="arabicPeriod"/>
            </a:pPr>
            <a:r>
              <a:rPr lang="en-US" sz="1600" b="0" dirty="0"/>
              <a:t>Simplified Employee Pension Plans (SEP) </a:t>
            </a:r>
          </a:p>
          <a:p>
            <a:pPr marL="342900" lvl="1" indent="-342900">
              <a:spcBef>
                <a:spcPts val="0"/>
              </a:spcBef>
              <a:spcAft>
                <a:spcPts val="1000"/>
              </a:spcAft>
              <a:buFont typeface="+mj-lt"/>
              <a:buAutoNum type="arabicPeriod"/>
            </a:pPr>
            <a:r>
              <a:rPr lang="en-US" sz="1600" b="0" dirty="0"/>
              <a:t>Savings Incentive Match Plan for Employees (SIMPLE) </a:t>
            </a:r>
          </a:p>
          <a:p>
            <a:pPr>
              <a:spcBef>
                <a:spcPts val="1200"/>
              </a:spcBef>
              <a:spcAft>
                <a:spcPts val="0"/>
              </a:spcAft>
              <a:buClr>
                <a:srgbClr val="BE5500"/>
              </a:buClr>
            </a:pPr>
            <a:endParaRPr lang="en-US" sz="1000" b="0" i="0" dirty="0">
              <a:solidFill>
                <a:srgbClr val="485056"/>
              </a:solidFill>
              <a:effectLst/>
              <a:highlight>
                <a:srgbClr val="FFFFFF"/>
              </a:highlight>
              <a:latin typeface="Lato" panose="020F0502020204030203" pitchFamily="34" charset="0"/>
            </a:endParaRPr>
          </a:p>
          <a:p>
            <a:pPr>
              <a:spcBef>
                <a:spcPts val="1200"/>
              </a:spcBef>
              <a:spcAft>
                <a:spcPts val="0"/>
              </a:spcAft>
              <a:buClr>
                <a:srgbClr val="BE5500"/>
              </a:buClr>
            </a:pPr>
            <a:endParaRPr lang="en-US" sz="1000" dirty="0">
              <a:solidFill>
                <a:srgbClr val="485056"/>
              </a:solidFill>
              <a:highlight>
                <a:srgbClr val="FFFFFF"/>
              </a:highlight>
              <a:latin typeface="Lato" panose="020F0502020204030203" pitchFamily="34" charset="0"/>
            </a:endParaRPr>
          </a:p>
          <a:p>
            <a:pPr>
              <a:spcBef>
                <a:spcPts val="1200"/>
              </a:spcBef>
              <a:spcAft>
                <a:spcPts val="0"/>
              </a:spcAft>
              <a:buClr>
                <a:srgbClr val="BE5500"/>
              </a:buClr>
            </a:pPr>
            <a:endParaRPr lang="en-US" sz="10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Workplace Retirement Plans</a:t>
            </a:r>
          </a:p>
        </p:txBody>
      </p:sp>
      <p:sp>
        <p:nvSpPr>
          <p:cNvPr id="8" name="Freeform 4">
            <a:extLst>
              <a:ext uri="{FF2B5EF4-FFF2-40B4-BE49-F238E27FC236}">
                <a16:creationId xmlns:a16="http://schemas.microsoft.com/office/drawing/2014/main" id="{AAF4FCCA-E022-5B65-2F0D-292A2521241E}"/>
              </a:ext>
            </a:extLst>
          </p:cNvPr>
          <p:cNvSpPr/>
          <p:nvPr/>
        </p:nvSpPr>
        <p:spPr>
          <a:xfrm rot="5400000">
            <a:off x="7090622" y="955659"/>
            <a:ext cx="1304195" cy="1209001"/>
          </a:xfrm>
          <a:custGeom>
            <a:avLst/>
            <a:gdLst>
              <a:gd name="connsiteX0" fmla="*/ 445477 w 482600"/>
              <a:gd name="connsiteY0" fmla="*/ 296985 h 445478"/>
              <a:gd name="connsiteX1" fmla="*/ 445477 w 482600"/>
              <a:gd name="connsiteY1" fmla="*/ 148492 h 445478"/>
              <a:gd name="connsiteX2" fmla="*/ 482600 w 482600"/>
              <a:gd name="connsiteY2" fmla="*/ 148492 h 445478"/>
              <a:gd name="connsiteX3" fmla="*/ 482600 w 482600"/>
              <a:gd name="connsiteY3" fmla="*/ 296985 h 445478"/>
              <a:gd name="connsiteX4" fmla="*/ 340854 w 482600"/>
              <a:gd name="connsiteY4" fmla="*/ 367249 h 445478"/>
              <a:gd name="connsiteX5" fmla="*/ 367104 w 482600"/>
              <a:gd name="connsiteY5" fmla="*/ 341000 h 445478"/>
              <a:gd name="connsiteX6" fmla="*/ 393354 w 482600"/>
              <a:gd name="connsiteY6" fmla="*/ 367249 h 445478"/>
              <a:gd name="connsiteX7" fmla="*/ 367104 w 482600"/>
              <a:gd name="connsiteY7" fmla="*/ 393499 h 445478"/>
              <a:gd name="connsiteX8" fmla="*/ 340843 w 482600"/>
              <a:gd name="connsiteY8" fmla="*/ 78334 h 445478"/>
              <a:gd name="connsiteX9" fmla="*/ 367093 w 482600"/>
              <a:gd name="connsiteY9" fmla="*/ 52085 h 445478"/>
              <a:gd name="connsiteX10" fmla="*/ 393343 w 482600"/>
              <a:gd name="connsiteY10" fmla="*/ 78334 h 445478"/>
              <a:gd name="connsiteX11" fmla="*/ 367093 w 482600"/>
              <a:gd name="connsiteY11" fmla="*/ 104584 h 445478"/>
              <a:gd name="connsiteX12" fmla="*/ 204176 w 482600"/>
              <a:gd name="connsiteY12" fmla="*/ 37123 h 445478"/>
              <a:gd name="connsiteX13" fmla="*/ 204176 w 482600"/>
              <a:gd name="connsiteY13" fmla="*/ 0 h 445478"/>
              <a:gd name="connsiteX14" fmla="*/ 241299 w 482600"/>
              <a:gd name="connsiteY14" fmla="*/ 0 h 445478"/>
              <a:gd name="connsiteX15" fmla="*/ 241299 w 482600"/>
              <a:gd name="connsiteY15" fmla="*/ 37123 h 445478"/>
              <a:gd name="connsiteX16" fmla="*/ 204176 w 482600"/>
              <a:gd name="connsiteY16" fmla="*/ 445478 h 445478"/>
              <a:gd name="connsiteX17" fmla="*/ 204176 w 482600"/>
              <a:gd name="connsiteY17" fmla="*/ 408355 h 445478"/>
              <a:gd name="connsiteX18" fmla="*/ 241299 w 482600"/>
              <a:gd name="connsiteY18" fmla="*/ 408355 h 445478"/>
              <a:gd name="connsiteX19" fmla="*/ 241299 w 482600"/>
              <a:gd name="connsiteY19" fmla="*/ 445478 h 445478"/>
              <a:gd name="connsiteX20" fmla="*/ 111598 w 482600"/>
              <a:gd name="connsiteY20" fmla="*/ 229405 h 445478"/>
              <a:gd name="connsiteX21" fmla="*/ 185673 w 482600"/>
              <a:gd name="connsiteY21" fmla="*/ 327740 h 445478"/>
              <a:gd name="connsiteX22" fmla="*/ 327796 w 482600"/>
              <a:gd name="connsiteY22" fmla="*/ 259863 h 445478"/>
              <a:gd name="connsiteX23" fmla="*/ 371230 w 482600"/>
              <a:gd name="connsiteY23" fmla="*/ 259863 h 445478"/>
              <a:gd name="connsiteX24" fmla="*/ 371230 w 482600"/>
              <a:gd name="connsiteY24" fmla="*/ 185617 h 445478"/>
              <a:gd name="connsiteX25" fmla="*/ 327796 w 482600"/>
              <a:gd name="connsiteY25" fmla="*/ 185617 h 445478"/>
              <a:gd name="connsiteX26" fmla="*/ 259919 w 482600"/>
              <a:gd name="connsiteY26" fmla="*/ 117739 h 445478"/>
              <a:gd name="connsiteX27" fmla="*/ 117796 w 482600"/>
              <a:gd name="connsiteY27" fmla="*/ 185617 h 445478"/>
              <a:gd name="connsiteX28" fmla="*/ 111598 w 482600"/>
              <a:gd name="connsiteY28" fmla="*/ 229405 h 445478"/>
              <a:gd name="connsiteX29" fmla="*/ 74093 w 482600"/>
              <a:gd name="connsiteY29" fmla="*/ 222587 h 445478"/>
              <a:gd name="connsiteX30" fmla="*/ 222738 w 482600"/>
              <a:gd name="connsiteY30" fmla="*/ 74246 h 445478"/>
              <a:gd name="connsiteX31" fmla="*/ 351183 w 482600"/>
              <a:gd name="connsiteY31" fmla="*/ 148494 h 445478"/>
              <a:gd name="connsiteX32" fmla="*/ 408353 w 482600"/>
              <a:gd name="connsiteY32" fmla="*/ 148494 h 445478"/>
              <a:gd name="connsiteX33" fmla="*/ 408353 w 482600"/>
              <a:gd name="connsiteY33" fmla="*/ 296986 h 445478"/>
              <a:gd name="connsiteX34" fmla="*/ 351183 w 482600"/>
              <a:gd name="connsiteY34" fmla="*/ 296986 h 445478"/>
              <a:gd name="connsiteX35" fmla="*/ 222433 w 482600"/>
              <a:gd name="connsiteY35" fmla="*/ 371232 h 445478"/>
              <a:gd name="connsiteX36" fmla="*/ 74093 w 482600"/>
              <a:gd name="connsiteY36" fmla="*/ 222587 h 445478"/>
              <a:gd name="connsiteX37" fmla="*/ 52036 w 482600"/>
              <a:gd name="connsiteY37" fmla="*/ 78336 h 445478"/>
              <a:gd name="connsiteX38" fmla="*/ 78286 w 482600"/>
              <a:gd name="connsiteY38" fmla="*/ 52086 h 445478"/>
              <a:gd name="connsiteX39" fmla="*/ 104536 w 482600"/>
              <a:gd name="connsiteY39" fmla="*/ 78336 h 445478"/>
              <a:gd name="connsiteX40" fmla="*/ 78286 w 482600"/>
              <a:gd name="connsiteY40" fmla="*/ 104585 h 445478"/>
              <a:gd name="connsiteX41" fmla="*/ 52026 w 482600"/>
              <a:gd name="connsiteY41" fmla="*/ 367057 h 445478"/>
              <a:gd name="connsiteX42" fmla="*/ 78276 w 482600"/>
              <a:gd name="connsiteY42" fmla="*/ 340808 h 445478"/>
              <a:gd name="connsiteX43" fmla="*/ 104526 w 482600"/>
              <a:gd name="connsiteY43" fmla="*/ 367057 h 445478"/>
              <a:gd name="connsiteX44" fmla="*/ 78276 w 482600"/>
              <a:gd name="connsiteY44" fmla="*/ 393307 h 445478"/>
              <a:gd name="connsiteX45" fmla="*/ 0 w 482600"/>
              <a:gd name="connsiteY45" fmla="*/ 241301 h 445478"/>
              <a:gd name="connsiteX46" fmla="*/ 0 w 482600"/>
              <a:gd name="connsiteY46" fmla="*/ 204178 h 445478"/>
              <a:gd name="connsiteX47" fmla="*/ 37123 w 482600"/>
              <a:gd name="connsiteY47" fmla="*/ 204178 h 445478"/>
              <a:gd name="connsiteX48" fmla="*/ 37123 w 482600"/>
              <a:gd name="connsiteY48" fmla="*/ 241301 h 4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2600" h="445478">
                <a:moveTo>
                  <a:pt x="445477" y="296985"/>
                </a:moveTo>
                <a:lnTo>
                  <a:pt x="445477" y="148492"/>
                </a:lnTo>
                <a:lnTo>
                  <a:pt x="482600" y="148492"/>
                </a:lnTo>
                <a:lnTo>
                  <a:pt x="482600" y="296985"/>
                </a:lnTo>
                <a:close/>
                <a:moveTo>
                  <a:pt x="340854" y="367249"/>
                </a:moveTo>
                <a:lnTo>
                  <a:pt x="367104" y="341000"/>
                </a:lnTo>
                <a:lnTo>
                  <a:pt x="393354" y="367249"/>
                </a:lnTo>
                <a:lnTo>
                  <a:pt x="367104" y="393499"/>
                </a:lnTo>
                <a:close/>
                <a:moveTo>
                  <a:pt x="340843" y="78334"/>
                </a:moveTo>
                <a:lnTo>
                  <a:pt x="367093" y="52085"/>
                </a:lnTo>
                <a:lnTo>
                  <a:pt x="393343" y="78334"/>
                </a:lnTo>
                <a:lnTo>
                  <a:pt x="367093" y="104584"/>
                </a:lnTo>
                <a:close/>
                <a:moveTo>
                  <a:pt x="204176" y="37123"/>
                </a:moveTo>
                <a:lnTo>
                  <a:pt x="204176" y="0"/>
                </a:lnTo>
                <a:lnTo>
                  <a:pt x="241299" y="0"/>
                </a:lnTo>
                <a:lnTo>
                  <a:pt x="241299" y="37123"/>
                </a:lnTo>
                <a:close/>
                <a:moveTo>
                  <a:pt x="204176" y="445478"/>
                </a:moveTo>
                <a:lnTo>
                  <a:pt x="204176" y="408355"/>
                </a:lnTo>
                <a:lnTo>
                  <a:pt x="241299" y="408355"/>
                </a:lnTo>
                <a:lnTo>
                  <a:pt x="241299" y="445478"/>
                </a:lnTo>
                <a:close/>
                <a:moveTo>
                  <a:pt x="111598" y="229405"/>
                </a:moveTo>
                <a:cubicBezTo>
                  <a:pt x="114213" y="272727"/>
                  <a:pt x="142181" y="312363"/>
                  <a:pt x="185673" y="327740"/>
                </a:cubicBezTo>
                <a:cubicBezTo>
                  <a:pt x="243663" y="348242"/>
                  <a:pt x="307293" y="317853"/>
                  <a:pt x="327796" y="259863"/>
                </a:cubicBezTo>
                <a:lnTo>
                  <a:pt x="371230" y="259863"/>
                </a:lnTo>
                <a:lnTo>
                  <a:pt x="371230" y="185617"/>
                </a:lnTo>
                <a:lnTo>
                  <a:pt x="327796" y="185617"/>
                </a:lnTo>
                <a:cubicBezTo>
                  <a:pt x="316583" y="153901"/>
                  <a:pt x="291635" y="128952"/>
                  <a:pt x="259919" y="117739"/>
                </a:cubicBezTo>
                <a:cubicBezTo>
                  <a:pt x="201929" y="97236"/>
                  <a:pt x="138299" y="127626"/>
                  <a:pt x="117796" y="185617"/>
                </a:cubicBezTo>
                <a:cubicBezTo>
                  <a:pt x="112671" y="200114"/>
                  <a:pt x="110726" y="214964"/>
                  <a:pt x="111598" y="229405"/>
                </a:cubicBezTo>
                <a:close/>
                <a:moveTo>
                  <a:pt x="74093" y="222587"/>
                </a:moveTo>
                <a:cubicBezTo>
                  <a:pt x="74177" y="140576"/>
                  <a:pt x="140728" y="74162"/>
                  <a:pt x="222738" y="74246"/>
                </a:cubicBezTo>
                <a:cubicBezTo>
                  <a:pt x="275734" y="74301"/>
                  <a:pt x="324685" y="102596"/>
                  <a:pt x="351183" y="148494"/>
                </a:cubicBezTo>
                <a:lnTo>
                  <a:pt x="408353" y="148494"/>
                </a:lnTo>
                <a:lnTo>
                  <a:pt x="408353" y="296986"/>
                </a:lnTo>
                <a:lnTo>
                  <a:pt x="351183" y="296986"/>
                </a:lnTo>
                <a:cubicBezTo>
                  <a:pt x="324631" y="342977"/>
                  <a:pt x="275539" y="371286"/>
                  <a:pt x="222433" y="371232"/>
                </a:cubicBezTo>
                <a:cubicBezTo>
                  <a:pt x="140423" y="371148"/>
                  <a:pt x="74009" y="304597"/>
                  <a:pt x="74093" y="222587"/>
                </a:cubicBezTo>
                <a:close/>
                <a:moveTo>
                  <a:pt x="52036" y="78336"/>
                </a:moveTo>
                <a:lnTo>
                  <a:pt x="78286" y="52086"/>
                </a:lnTo>
                <a:lnTo>
                  <a:pt x="104536" y="78336"/>
                </a:lnTo>
                <a:lnTo>
                  <a:pt x="78286" y="104585"/>
                </a:lnTo>
                <a:close/>
                <a:moveTo>
                  <a:pt x="52026" y="367057"/>
                </a:moveTo>
                <a:lnTo>
                  <a:pt x="78276" y="340808"/>
                </a:lnTo>
                <a:lnTo>
                  <a:pt x="104526" y="367057"/>
                </a:lnTo>
                <a:lnTo>
                  <a:pt x="78276" y="393307"/>
                </a:lnTo>
                <a:close/>
                <a:moveTo>
                  <a:pt x="0" y="241301"/>
                </a:moveTo>
                <a:lnTo>
                  <a:pt x="0" y="204178"/>
                </a:lnTo>
                <a:lnTo>
                  <a:pt x="37123" y="204178"/>
                </a:lnTo>
                <a:lnTo>
                  <a:pt x="37123" y="241301"/>
                </a:lnTo>
                <a:close/>
              </a:path>
            </a:pathLst>
          </a:custGeom>
          <a:solidFill>
            <a:srgbClr val="081D4D"/>
          </a:solidFill>
          <a:ln w="18317" cap="flat">
            <a:noFill/>
            <a:prstDash val="solid"/>
            <a:miter/>
          </a:ln>
        </p:spPr>
        <p:txBody>
          <a:bodyPr rtlCol="0" anchor="ctr"/>
          <a:lstStyle/>
          <a:p>
            <a:endParaRPr lang="en-US" dirty="0"/>
          </a:p>
        </p:txBody>
      </p:sp>
    </p:spTree>
    <p:extLst>
      <p:ext uri="{BB962C8B-B14F-4D97-AF65-F5344CB8AC3E}">
        <p14:creationId xmlns:p14="http://schemas.microsoft.com/office/powerpoint/2010/main" val="58644436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026036"/>
            <a:ext cx="4712505" cy="2525376"/>
          </a:xfrm>
        </p:spPr>
        <p:txBody>
          <a:bodyPr/>
          <a:lstStyle/>
          <a:p>
            <a:pPr lvl="1">
              <a:spcBef>
                <a:spcPts val="0"/>
              </a:spcBef>
              <a:spcAft>
                <a:spcPts val="1000"/>
              </a:spcAft>
            </a:pPr>
            <a:r>
              <a:rPr lang="en-US" sz="1600" dirty="0">
                <a:solidFill>
                  <a:srgbClr val="43CEAB"/>
                </a:solidFill>
              </a:rPr>
              <a:t>Retirement saving strategies for you to consider</a:t>
            </a:r>
          </a:p>
          <a:p>
            <a:pPr marL="457200" lvl="1" indent="-457200">
              <a:spcBef>
                <a:spcPts val="0"/>
              </a:spcBef>
              <a:spcAft>
                <a:spcPts val="1000"/>
              </a:spcAft>
              <a:buFont typeface="+mj-lt"/>
              <a:buAutoNum type="arabicPeriod"/>
            </a:pPr>
            <a:r>
              <a:rPr lang="en-US" sz="1600" b="0" dirty="0"/>
              <a:t>Diversifying between traditional pre-tax contributions and after-tax (Roth) contributions </a:t>
            </a:r>
          </a:p>
          <a:p>
            <a:pPr marL="457200" lvl="1" indent="-457200">
              <a:spcBef>
                <a:spcPts val="0"/>
              </a:spcBef>
              <a:spcAft>
                <a:spcPts val="1000"/>
              </a:spcAft>
              <a:buFont typeface="+mj-lt"/>
              <a:buAutoNum type="arabicPeriod"/>
            </a:pPr>
            <a:r>
              <a:rPr lang="en-US" sz="1600" b="0" dirty="0"/>
              <a:t>Converting a traditional pre-tax retirement savings account to a Roth IRA </a:t>
            </a:r>
          </a:p>
          <a:p>
            <a:pPr marL="285750" indent="-285750">
              <a:spcBef>
                <a:spcPts val="1200"/>
              </a:spcBef>
              <a:spcAft>
                <a:spcPts val="0"/>
              </a:spcAft>
              <a:buClr>
                <a:srgbClr val="BE5500"/>
              </a:buClr>
              <a:buFont typeface="Arial" panose="020B0604020202020204" pitchFamily="34" charset="0"/>
              <a:buChar char="•"/>
            </a:pPr>
            <a:endParaRPr lang="en-US" sz="18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Retirement Savings Strategies</a:t>
            </a:r>
          </a:p>
        </p:txBody>
      </p:sp>
      <p:sp>
        <p:nvSpPr>
          <p:cNvPr id="7" name="TextBox 6">
            <a:extLst>
              <a:ext uri="{FF2B5EF4-FFF2-40B4-BE49-F238E27FC236}">
                <a16:creationId xmlns:a16="http://schemas.microsoft.com/office/drawing/2014/main" id="{1A142EB6-C125-B9C1-AEC3-D6841BB01AEE}"/>
              </a:ext>
            </a:extLst>
          </p:cNvPr>
          <p:cNvSpPr txBox="1"/>
          <p:nvPr/>
        </p:nvSpPr>
        <p:spPr>
          <a:xfrm>
            <a:off x="693682" y="4060665"/>
            <a:ext cx="7993117" cy="1354971"/>
          </a:xfrm>
          <a:prstGeom prst="rect">
            <a:avLst/>
          </a:prstGeom>
          <a:noFill/>
        </p:spPr>
        <p:txBody>
          <a:bodyPr wrap="square" lIns="0" tIns="0" rIns="0" bIns="0" rtlCol="0">
            <a:noAutofit/>
          </a:bodyPr>
          <a:lstStyle/>
          <a:p>
            <a:pPr>
              <a:spcBef>
                <a:spcPct val="20000"/>
              </a:spcBef>
            </a:pPr>
            <a:br>
              <a:rPr lang="en-US" sz="900" dirty="0">
                <a:solidFill>
                  <a:srgbClr val="06163A"/>
                </a:solidFill>
              </a:rPr>
            </a:br>
            <a:r>
              <a:rPr lang="en-US" sz="900" dirty="0">
                <a:solidFill>
                  <a:srgbClr val="06163A"/>
                </a:solidFill>
              </a:rPr>
              <a:t>There is no guarantee that a diversified portfolio will enhance overall returns or outperform a non-diversified portfolio. Diversification does not protect against market risk.</a:t>
            </a:r>
            <a:endParaRPr lang="en-US" sz="900" dirty="0">
              <a:solidFill>
                <a:srgbClr val="06163A"/>
              </a:solidFill>
              <a:latin typeface="Arial" panose="020B0604020202020204" pitchFamily="34" charset="0"/>
              <a:cs typeface="Arial" panose="020B0604020202020204" pitchFamily="34" charset="0"/>
            </a:endParaRPr>
          </a:p>
        </p:txBody>
      </p:sp>
      <p:sp>
        <p:nvSpPr>
          <p:cNvPr id="4" name="Freeform 1">
            <a:extLst>
              <a:ext uri="{FF2B5EF4-FFF2-40B4-BE49-F238E27FC236}">
                <a16:creationId xmlns:a16="http://schemas.microsoft.com/office/drawing/2014/main" id="{32B5CCF8-F415-D89A-C658-19DB9129411D}"/>
              </a:ext>
            </a:extLst>
          </p:cNvPr>
          <p:cNvSpPr/>
          <p:nvPr/>
        </p:nvSpPr>
        <p:spPr>
          <a:xfrm>
            <a:off x="6725265" y="1277574"/>
            <a:ext cx="999868" cy="991514"/>
          </a:xfrm>
          <a:custGeom>
            <a:avLst/>
            <a:gdLst>
              <a:gd name="connsiteX0" fmla="*/ 409924 w 506518"/>
              <a:gd name="connsiteY0" fmla="*/ 347736 h 502286"/>
              <a:gd name="connsiteX1" fmla="*/ 351968 w 506518"/>
              <a:gd name="connsiteY1" fmla="*/ 405692 h 502286"/>
              <a:gd name="connsiteX2" fmla="*/ 409924 w 506518"/>
              <a:gd name="connsiteY2" fmla="*/ 463649 h 502286"/>
              <a:gd name="connsiteX3" fmla="*/ 467881 w 506518"/>
              <a:gd name="connsiteY3" fmla="*/ 405692 h 502286"/>
              <a:gd name="connsiteX4" fmla="*/ 409924 w 506518"/>
              <a:gd name="connsiteY4" fmla="*/ 347736 h 502286"/>
              <a:gd name="connsiteX5" fmla="*/ 81506 w 506518"/>
              <a:gd name="connsiteY5" fmla="*/ 347736 h 502286"/>
              <a:gd name="connsiteX6" fmla="*/ 42869 w 506518"/>
              <a:gd name="connsiteY6" fmla="*/ 386374 h 502286"/>
              <a:gd name="connsiteX7" fmla="*/ 81506 w 506518"/>
              <a:gd name="connsiteY7" fmla="*/ 425011 h 502286"/>
              <a:gd name="connsiteX8" fmla="*/ 120144 w 506518"/>
              <a:gd name="connsiteY8" fmla="*/ 386374 h 502286"/>
              <a:gd name="connsiteX9" fmla="*/ 81506 w 506518"/>
              <a:gd name="connsiteY9" fmla="*/ 347736 h 502286"/>
              <a:gd name="connsiteX10" fmla="*/ 409924 w 506518"/>
              <a:gd name="connsiteY10" fmla="*/ 309099 h 502286"/>
              <a:gd name="connsiteX11" fmla="*/ 506518 w 506518"/>
              <a:gd name="connsiteY11" fmla="*/ 405692 h 502286"/>
              <a:gd name="connsiteX12" fmla="*/ 409924 w 506518"/>
              <a:gd name="connsiteY12" fmla="*/ 502286 h 502286"/>
              <a:gd name="connsiteX13" fmla="*/ 313331 w 506518"/>
              <a:gd name="connsiteY13" fmla="*/ 405692 h 502286"/>
              <a:gd name="connsiteX14" fmla="*/ 409924 w 506518"/>
              <a:gd name="connsiteY14" fmla="*/ 309099 h 502286"/>
              <a:gd name="connsiteX15" fmla="*/ 351968 w 506518"/>
              <a:gd name="connsiteY15" fmla="*/ 0 h 502286"/>
              <a:gd name="connsiteX16" fmla="*/ 456675 w 506518"/>
              <a:gd name="connsiteY16" fmla="*/ 104707 h 502286"/>
              <a:gd name="connsiteX17" fmla="*/ 429243 w 506518"/>
              <a:gd name="connsiteY17" fmla="*/ 131947 h 502286"/>
              <a:gd name="connsiteX18" fmla="*/ 371287 w 506518"/>
              <a:gd name="connsiteY18" fmla="*/ 73991 h 502286"/>
              <a:gd name="connsiteX19" fmla="*/ 371287 w 506518"/>
              <a:gd name="connsiteY19" fmla="*/ 135231 h 502286"/>
              <a:gd name="connsiteX20" fmla="*/ 308501 w 506518"/>
              <a:gd name="connsiteY20" fmla="*/ 253075 h 502286"/>
              <a:gd name="connsiteX21" fmla="*/ 153951 w 506518"/>
              <a:gd name="connsiteY21" fmla="*/ 360294 h 502286"/>
              <a:gd name="connsiteX22" fmla="*/ 138599 w 506518"/>
              <a:gd name="connsiteY22" fmla="*/ 440530 h 502286"/>
              <a:gd name="connsiteX23" fmla="*/ 26487 w 506518"/>
              <a:gd name="connsiteY23" fmla="*/ 446815 h 502286"/>
              <a:gd name="connsiteX24" fmla="*/ 20202 w 506518"/>
              <a:gd name="connsiteY24" fmla="*/ 334703 h 502286"/>
              <a:gd name="connsiteX25" fmla="*/ 132314 w 506518"/>
              <a:gd name="connsiteY25" fmla="*/ 328418 h 502286"/>
              <a:gd name="connsiteX26" fmla="*/ 286477 w 506518"/>
              <a:gd name="connsiteY26" fmla="*/ 221585 h 502286"/>
              <a:gd name="connsiteX27" fmla="*/ 332649 w 506518"/>
              <a:gd name="connsiteY27" fmla="*/ 135231 h 502286"/>
              <a:gd name="connsiteX28" fmla="*/ 332649 w 506518"/>
              <a:gd name="connsiteY28" fmla="*/ 73797 h 502286"/>
              <a:gd name="connsiteX29" fmla="*/ 274693 w 506518"/>
              <a:gd name="connsiteY29" fmla="*/ 131753 h 502286"/>
              <a:gd name="connsiteX30" fmla="*/ 247454 w 506518"/>
              <a:gd name="connsiteY30" fmla="*/ 104321 h 502286"/>
              <a:gd name="connsiteX31" fmla="*/ 170180 w 506518"/>
              <a:gd name="connsiteY31" fmla="*/ 0 h 502286"/>
              <a:gd name="connsiteX32" fmla="*/ 197419 w 506518"/>
              <a:gd name="connsiteY32" fmla="*/ 27239 h 502286"/>
              <a:gd name="connsiteX33" fmla="*/ 128258 w 506518"/>
              <a:gd name="connsiteY33" fmla="*/ 96593 h 502286"/>
              <a:gd name="connsiteX34" fmla="*/ 197419 w 506518"/>
              <a:gd name="connsiteY34" fmla="*/ 165754 h 502286"/>
              <a:gd name="connsiteX35" fmla="*/ 170180 w 506518"/>
              <a:gd name="connsiteY35" fmla="*/ 193187 h 502286"/>
              <a:gd name="connsiteX36" fmla="*/ 100825 w 506518"/>
              <a:gd name="connsiteY36" fmla="*/ 123833 h 502286"/>
              <a:gd name="connsiteX37" fmla="*/ 31471 w 506518"/>
              <a:gd name="connsiteY37" fmla="*/ 193187 h 502286"/>
              <a:gd name="connsiteX38" fmla="*/ 4232 w 506518"/>
              <a:gd name="connsiteY38" fmla="*/ 165948 h 502286"/>
              <a:gd name="connsiteX39" fmla="*/ 73586 w 506518"/>
              <a:gd name="connsiteY39" fmla="*/ 96593 h 502286"/>
              <a:gd name="connsiteX40" fmla="*/ 4812 w 506518"/>
              <a:gd name="connsiteY40" fmla="*/ 27819 h 502286"/>
              <a:gd name="connsiteX41" fmla="*/ 32244 w 506518"/>
              <a:gd name="connsiteY41" fmla="*/ 580 h 502286"/>
              <a:gd name="connsiteX42" fmla="*/ 100825 w 506518"/>
              <a:gd name="connsiteY42" fmla="*/ 69161 h 50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6518" h="502286">
                <a:moveTo>
                  <a:pt x="409924" y="347736"/>
                </a:moveTo>
                <a:cubicBezTo>
                  <a:pt x="377916" y="347736"/>
                  <a:pt x="351968" y="373684"/>
                  <a:pt x="351968" y="405692"/>
                </a:cubicBezTo>
                <a:cubicBezTo>
                  <a:pt x="351968" y="437701"/>
                  <a:pt x="377916" y="463649"/>
                  <a:pt x="409924" y="463649"/>
                </a:cubicBezTo>
                <a:cubicBezTo>
                  <a:pt x="441933" y="463649"/>
                  <a:pt x="467881" y="437701"/>
                  <a:pt x="467881" y="405692"/>
                </a:cubicBezTo>
                <a:cubicBezTo>
                  <a:pt x="467881" y="373684"/>
                  <a:pt x="441933" y="347736"/>
                  <a:pt x="409924" y="347736"/>
                </a:cubicBezTo>
                <a:close/>
                <a:moveTo>
                  <a:pt x="81506" y="347736"/>
                </a:moveTo>
                <a:cubicBezTo>
                  <a:pt x="60167" y="347736"/>
                  <a:pt x="42869" y="365035"/>
                  <a:pt x="42869" y="386374"/>
                </a:cubicBezTo>
                <a:cubicBezTo>
                  <a:pt x="42869" y="407713"/>
                  <a:pt x="60167" y="425011"/>
                  <a:pt x="81506" y="425011"/>
                </a:cubicBezTo>
                <a:cubicBezTo>
                  <a:pt x="102845" y="425011"/>
                  <a:pt x="120144" y="407713"/>
                  <a:pt x="120144" y="386374"/>
                </a:cubicBezTo>
                <a:cubicBezTo>
                  <a:pt x="120144" y="365035"/>
                  <a:pt x="102845" y="347736"/>
                  <a:pt x="81506" y="347736"/>
                </a:cubicBezTo>
                <a:close/>
                <a:moveTo>
                  <a:pt x="409924" y="309099"/>
                </a:moveTo>
                <a:cubicBezTo>
                  <a:pt x="463272" y="309099"/>
                  <a:pt x="506518" y="352345"/>
                  <a:pt x="506518" y="405692"/>
                </a:cubicBezTo>
                <a:cubicBezTo>
                  <a:pt x="506518" y="459040"/>
                  <a:pt x="463272" y="502286"/>
                  <a:pt x="409924" y="502286"/>
                </a:cubicBezTo>
                <a:cubicBezTo>
                  <a:pt x="356577" y="502286"/>
                  <a:pt x="313331" y="459040"/>
                  <a:pt x="313331" y="405692"/>
                </a:cubicBezTo>
                <a:cubicBezTo>
                  <a:pt x="313331" y="352345"/>
                  <a:pt x="356577" y="309099"/>
                  <a:pt x="409924" y="309099"/>
                </a:cubicBezTo>
                <a:close/>
                <a:moveTo>
                  <a:pt x="351968" y="0"/>
                </a:moveTo>
                <a:lnTo>
                  <a:pt x="456675" y="104707"/>
                </a:lnTo>
                <a:lnTo>
                  <a:pt x="429243" y="131947"/>
                </a:lnTo>
                <a:lnTo>
                  <a:pt x="371287" y="73991"/>
                </a:lnTo>
                <a:lnTo>
                  <a:pt x="371287" y="135231"/>
                </a:lnTo>
                <a:cubicBezTo>
                  <a:pt x="370495" y="182315"/>
                  <a:pt x="347138" y="226155"/>
                  <a:pt x="308501" y="253075"/>
                </a:cubicBezTo>
                <a:lnTo>
                  <a:pt x="153951" y="360294"/>
                </a:lnTo>
                <a:cubicBezTo>
                  <a:pt x="164040" y="387822"/>
                  <a:pt x="158138" y="418670"/>
                  <a:pt x="138599" y="440530"/>
                </a:cubicBezTo>
                <a:cubicBezTo>
                  <a:pt x="109376" y="473225"/>
                  <a:pt x="59181" y="476038"/>
                  <a:pt x="26487" y="446815"/>
                </a:cubicBezTo>
                <a:cubicBezTo>
                  <a:pt x="-6208" y="417591"/>
                  <a:pt x="-9021" y="367397"/>
                  <a:pt x="20202" y="334703"/>
                </a:cubicBezTo>
                <a:cubicBezTo>
                  <a:pt x="49425" y="302008"/>
                  <a:pt x="99620" y="299194"/>
                  <a:pt x="132314" y="328418"/>
                </a:cubicBezTo>
                <a:lnTo>
                  <a:pt x="286477" y="221585"/>
                </a:lnTo>
                <a:cubicBezTo>
                  <a:pt x="314760" y="201812"/>
                  <a:pt x="331912" y="169732"/>
                  <a:pt x="332649" y="135231"/>
                </a:cubicBezTo>
                <a:lnTo>
                  <a:pt x="332649" y="73797"/>
                </a:lnTo>
                <a:lnTo>
                  <a:pt x="274693" y="131753"/>
                </a:lnTo>
                <a:lnTo>
                  <a:pt x="247454" y="104321"/>
                </a:lnTo>
                <a:close/>
                <a:moveTo>
                  <a:pt x="170180" y="0"/>
                </a:moveTo>
                <a:lnTo>
                  <a:pt x="197419" y="27239"/>
                </a:lnTo>
                <a:lnTo>
                  <a:pt x="128258" y="96593"/>
                </a:lnTo>
                <a:lnTo>
                  <a:pt x="197419" y="165754"/>
                </a:lnTo>
                <a:lnTo>
                  <a:pt x="170180" y="193187"/>
                </a:lnTo>
                <a:lnTo>
                  <a:pt x="100825" y="123833"/>
                </a:lnTo>
                <a:lnTo>
                  <a:pt x="31471" y="193187"/>
                </a:lnTo>
                <a:lnTo>
                  <a:pt x="4232" y="165948"/>
                </a:lnTo>
                <a:lnTo>
                  <a:pt x="73586" y="96593"/>
                </a:lnTo>
                <a:lnTo>
                  <a:pt x="4812" y="27819"/>
                </a:lnTo>
                <a:lnTo>
                  <a:pt x="32244" y="580"/>
                </a:lnTo>
                <a:lnTo>
                  <a:pt x="100825" y="69161"/>
                </a:lnTo>
                <a:close/>
              </a:path>
            </a:pathLst>
          </a:custGeom>
          <a:solidFill>
            <a:srgbClr val="081D4D"/>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33564932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E1DD-279D-E749-8B57-FA4DDA9E5E9F}"/>
              </a:ext>
            </a:extLst>
          </p:cNvPr>
          <p:cNvSpPr>
            <a:spLocks noGrp="1"/>
          </p:cNvSpPr>
          <p:nvPr>
            <p:ph type="ctrTitle"/>
          </p:nvPr>
        </p:nvSpPr>
        <p:spPr>
          <a:xfrm>
            <a:off x="1171866" y="1983744"/>
            <a:ext cx="5674983" cy="972267"/>
          </a:xfrm>
        </p:spPr>
        <p:txBody>
          <a:bodyPr/>
          <a:lstStyle/>
          <a:p>
            <a:r>
              <a:rPr lang="en-US" dirty="0"/>
              <a:t>2. Special Considerations for Business Owners</a:t>
            </a:r>
          </a:p>
        </p:txBody>
      </p:sp>
    </p:spTree>
    <p:extLst>
      <p:ext uri="{BB962C8B-B14F-4D97-AF65-F5344CB8AC3E}">
        <p14:creationId xmlns:p14="http://schemas.microsoft.com/office/powerpoint/2010/main" val="107164980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026036"/>
            <a:ext cx="5363737" cy="3454400"/>
          </a:xfrm>
        </p:spPr>
        <p:txBody>
          <a:bodyPr/>
          <a:lstStyle/>
          <a:p>
            <a:pPr marL="342900" lvl="1" indent="-342900">
              <a:spcBef>
                <a:spcPts val="0"/>
              </a:spcBef>
              <a:spcAft>
                <a:spcPts val="1000"/>
              </a:spcAft>
              <a:buClr>
                <a:schemeClr val="tx1"/>
              </a:buClr>
              <a:buFont typeface="+mj-lt"/>
              <a:buAutoNum type="arabicPeriod"/>
            </a:pPr>
            <a:r>
              <a:rPr lang="en-US" sz="1600" b="0" dirty="0"/>
              <a:t>Understand your Personal Circumstances</a:t>
            </a:r>
          </a:p>
          <a:p>
            <a:pPr marL="342900" lvl="1" indent="-342900">
              <a:spcBef>
                <a:spcPts val="0"/>
              </a:spcBef>
              <a:spcAft>
                <a:spcPts val="1000"/>
              </a:spcAft>
              <a:buClr>
                <a:schemeClr val="tx1"/>
              </a:buClr>
              <a:buFont typeface="+mj-lt"/>
              <a:buAutoNum type="arabicPeriod"/>
            </a:pPr>
            <a:r>
              <a:rPr lang="en-US" sz="1600" b="0" dirty="0"/>
              <a:t>Establish Goals and Objectives</a:t>
            </a:r>
          </a:p>
          <a:p>
            <a:pPr marL="342900" lvl="1" indent="-342900">
              <a:spcBef>
                <a:spcPts val="0"/>
              </a:spcBef>
              <a:spcAft>
                <a:spcPts val="1000"/>
              </a:spcAft>
              <a:buClr>
                <a:schemeClr val="tx1"/>
              </a:buClr>
              <a:buFont typeface="+mj-lt"/>
              <a:buAutoNum type="arabicPeriod"/>
            </a:pPr>
            <a:r>
              <a:rPr lang="en-US" sz="1600" b="0" dirty="0"/>
              <a:t>Gather Financial Data</a:t>
            </a:r>
          </a:p>
          <a:p>
            <a:pPr marL="342900" lvl="1" indent="-342900">
              <a:spcBef>
                <a:spcPts val="0"/>
              </a:spcBef>
              <a:spcAft>
                <a:spcPts val="1000"/>
              </a:spcAft>
              <a:buClr>
                <a:schemeClr val="tx1"/>
              </a:buClr>
              <a:buFont typeface="+mj-lt"/>
              <a:buAutoNum type="arabicPeriod"/>
            </a:pPr>
            <a:r>
              <a:rPr lang="en-US" sz="1600" b="0" dirty="0"/>
              <a:t>Analyze Your Financial Status</a:t>
            </a:r>
          </a:p>
          <a:p>
            <a:pPr marL="342900" lvl="1" indent="-342900">
              <a:spcBef>
                <a:spcPts val="0"/>
              </a:spcBef>
              <a:spcAft>
                <a:spcPts val="1000"/>
              </a:spcAft>
              <a:buClr>
                <a:schemeClr val="tx1"/>
              </a:buClr>
              <a:buFont typeface="+mj-lt"/>
              <a:buAutoNum type="arabicPeriod"/>
            </a:pPr>
            <a:r>
              <a:rPr lang="en-US" sz="1600" b="0" dirty="0"/>
              <a:t>Develop a Financial Plan</a:t>
            </a:r>
          </a:p>
          <a:p>
            <a:pPr marL="342900" lvl="1" indent="-342900">
              <a:spcBef>
                <a:spcPts val="0"/>
              </a:spcBef>
              <a:spcAft>
                <a:spcPts val="1000"/>
              </a:spcAft>
              <a:buClr>
                <a:schemeClr val="tx1"/>
              </a:buClr>
              <a:buFont typeface="+mj-lt"/>
              <a:buAutoNum type="arabicPeriod"/>
            </a:pPr>
            <a:r>
              <a:rPr lang="en-US" sz="1600" b="0" dirty="0"/>
              <a:t>Implement Your Financial Plan</a:t>
            </a:r>
          </a:p>
          <a:p>
            <a:pPr marL="342900" lvl="1" indent="-342900">
              <a:spcBef>
                <a:spcPts val="0"/>
              </a:spcBef>
              <a:spcAft>
                <a:spcPts val="1000"/>
              </a:spcAft>
              <a:buClr>
                <a:schemeClr val="tx1"/>
              </a:buClr>
              <a:buFont typeface="+mj-lt"/>
              <a:buAutoNum type="arabicPeriod"/>
            </a:pPr>
            <a:r>
              <a:rPr lang="en-US" sz="1600" b="0" dirty="0"/>
              <a:t>Monitor and Adjust</a:t>
            </a:r>
          </a:p>
          <a:p>
            <a:pPr marL="342900" indent="-342900">
              <a:spcBef>
                <a:spcPts val="1200"/>
              </a:spcBef>
              <a:spcAft>
                <a:spcPts val="0"/>
              </a:spcAft>
              <a:buClr>
                <a:srgbClr val="BE5500"/>
              </a:buClr>
              <a:buFont typeface="+mj-lt"/>
              <a:buAutoNum type="arabicPeriod"/>
            </a:pPr>
            <a:endParaRPr lang="en-US" sz="14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Financial Planning Process</a:t>
            </a:r>
          </a:p>
        </p:txBody>
      </p:sp>
      <p:pic>
        <p:nvPicPr>
          <p:cNvPr id="4" name="Picture Placeholder 38">
            <a:extLst>
              <a:ext uri="{FF2B5EF4-FFF2-40B4-BE49-F238E27FC236}">
                <a16:creationId xmlns:a16="http://schemas.microsoft.com/office/drawing/2014/main" id="{926E5C00-D3ED-4E19-63C8-0788BB8D5B12}"/>
              </a:ext>
            </a:extLst>
          </p:cNvPr>
          <p:cNvPicPr>
            <a:picLocks noChangeAspect="1"/>
          </p:cNvPicPr>
          <p:nvPr/>
        </p:nvPicPr>
        <p:blipFill>
          <a:blip r:embed="rId3"/>
          <a:srcRect l="334" r="334"/>
          <a:stretch/>
        </p:blipFill>
        <p:spPr>
          <a:xfrm>
            <a:off x="6083299" y="1047750"/>
            <a:ext cx="2508251" cy="3048000"/>
          </a:xfrm>
          <a:prstGeom prst="rect">
            <a:avLst/>
          </a:prstGeom>
        </p:spPr>
      </p:pic>
    </p:spTree>
    <p:extLst>
      <p:ext uri="{BB962C8B-B14F-4D97-AF65-F5344CB8AC3E}">
        <p14:creationId xmlns:p14="http://schemas.microsoft.com/office/powerpoint/2010/main" val="110530587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97345" y="1050988"/>
            <a:ext cx="4712505" cy="3454400"/>
          </a:xfrm>
        </p:spPr>
        <p:txBody>
          <a:bodyPr/>
          <a:lstStyle/>
          <a:p>
            <a:pPr marL="285750" indent="-285750">
              <a:spcAft>
                <a:spcPts val="0"/>
              </a:spcAft>
              <a:buClr>
                <a:srgbClr val="BE5500"/>
              </a:buClr>
              <a:buFont typeface="Arial" panose="020B0604020202020204" pitchFamily="34" charset="0"/>
              <a:buChar char="•"/>
            </a:pPr>
            <a:r>
              <a:rPr lang="en-US" sz="1600"/>
              <a:t>What are your plans for the business? </a:t>
            </a:r>
          </a:p>
          <a:p>
            <a:pPr marL="285750" indent="-285750">
              <a:spcAft>
                <a:spcPts val="0"/>
              </a:spcAft>
              <a:buClr>
                <a:srgbClr val="BE5500"/>
              </a:buClr>
              <a:buFont typeface="Arial" panose="020B0604020202020204" pitchFamily="34" charset="0"/>
              <a:buChar char="•"/>
            </a:pPr>
            <a:endParaRPr lang="en-US" sz="1600"/>
          </a:p>
          <a:p>
            <a:pPr marL="285750" indent="-285750">
              <a:spcAft>
                <a:spcPts val="0"/>
              </a:spcAft>
              <a:buClr>
                <a:srgbClr val="BE5500"/>
              </a:buClr>
              <a:buFont typeface="Arial" panose="020B0604020202020204" pitchFamily="34" charset="0"/>
              <a:buChar char="•"/>
            </a:pPr>
            <a:r>
              <a:rPr lang="en-US" sz="1600"/>
              <a:t>What are your personal goals for the future? </a:t>
            </a:r>
          </a:p>
          <a:p>
            <a:pPr marL="285750" indent="-285750">
              <a:spcAft>
                <a:spcPts val="0"/>
              </a:spcAft>
              <a:buClr>
                <a:srgbClr val="BE5500"/>
              </a:buClr>
              <a:buFont typeface="Arial" panose="020B0604020202020204" pitchFamily="34" charset="0"/>
              <a:buChar char="•"/>
            </a:pPr>
            <a:endParaRPr lang="en-US" sz="1600"/>
          </a:p>
          <a:p>
            <a:pPr marL="285750" indent="-285750">
              <a:spcAft>
                <a:spcPts val="0"/>
              </a:spcAft>
              <a:buClr>
                <a:srgbClr val="BE5500"/>
              </a:buClr>
              <a:buFont typeface="Arial" panose="020B0604020202020204" pitchFamily="34" charset="0"/>
              <a:buChar char="•"/>
            </a:pPr>
            <a:r>
              <a:rPr lang="en-US" sz="1600"/>
              <a:t>What are your biggest priorities for the next year, 3 years, 5 years and later? </a:t>
            </a:r>
          </a:p>
          <a:p>
            <a:pPr marL="285750" indent="-285750">
              <a:spcAft>
                <a:spcPts val="0"/>
              </a:spcAft>
              <a:buClr>
                <a:srgbClr val="BE5500"/>
              </a:buClr>
              <a:buFont typeface="Arial" panose="020B0604020202020204" pitchFamily="34" charset="0"/>
              <a:buChar char="•"/>
            </a:pPr>
            <a:endParaRPr lang="en-US" sz="1600"/>
          </a:p>
          <a:p>
            <a:pPr marL="285750" indent="-285750">
              <a:spcAft>
                <a:spcPts val="0"/>
              </a:spcAft>
              <a:buClr>
                <a:srgbClr val="BE5500"/>
              </a:buClr>
              <a:buFont typeface="Arial" panose="020B0604020202020204" pitchFamily="34" charset="0"/>
              <a:buChar char="•"/>
            </a:pPr>
            <a:r>
              <a:rPr lang="en-US" sz="1600"/>
              <a:t>When do you want to retire/exit your business?</a:t>
            </a:r>
          </a:p>
          <a:p>
            <a:pPr marL="285750" indent="-285750">
              <a:spcAft>
                <a:spcPts val="0"/>
              </a:spcAft>
              <a:buClr>
                <a:srgbClr val="BE5500"/>
              </a:buClr>
              <a:buFont typeface="Arial" panose="020B0604020202020204" pitchFamily="34" charset="0"/>
              <a:buChar char="•"/>
            </a:pPr>
            <a:endParaRPr lang="en-US" sz="1600"/>
          </a:p>
          <a:p>
            <a:pPr marL="285750" indent="-285750">
              <a:spcAft>
                <a:spcPts val="0"/>
              </a:spcAft>
              <a:buClr>
                <a:srgbClr val="BE5500"/>
              </a:buClr>
              <a:buFont typeface="Arial" panose="020B0604020202020204" pitchFamily="34" charset="0"/>
              <a:buChar char="•"/>
            </a:pPr>
            <a:r>
              <a:rPr lang="en-US" sz="1600"/>
              <a:t>Do you have legacy or end of life goals, like leaving money to family or a charity?</a:t>
            </a:r>
          </a:p>
          <a:p>
            <a:pPr marL="285750" indent="-285750">
              <a:spcBef>
                <a:spcPts val="1200"/>
              </a:spcBef>
              <a:spcAft>
                <a:spcPts val="0"/>
              </a:spcAft>
              <a:buClr>
                <a:srgbClr val="BE5500"/>
              </a:buClr>
              <a:buFont typeface="Arial" panose="020B0604020202020204" pitchFamily="34" charset="0"/>
              <a:buChar char="•"/>
            </a:pPr>
            <a:endParaRPr lang="en-US" sz="16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Questions to Consider</a:t>
            </a:r>
          </a:p>
        </p:txBody>
      </p:sp>
      <p:pic>
        <p:nvPicPr>
          <p:cNvPr id="4" name="Picture Placeholder 6" descr="A person in a white shirt and blue glasses talking on a cell phone&#10;&#10;Description automatically generated">
            <a:extLst>
              <a:ext uri="{FF2B5EF4-FFF2-40B4-BE49-F238E27FC236}">
                <a16:creationId xmlns:a16="http://schemas.microsoft.com/office/drawing/2014/main" id="{CA084E86-44F0-AC2C-F95D-E44B32BB747F}"/>
              </a:ext>
            </a:extLst>
          </p:cNvPr>
          <p:cNvPicPr>
            <a:picLocks noChangeAspect="1"/>
          </p:cNvPicPr>
          <p:nvPr/>
        </p:nvPicPr>
        <p:blipFill>
          <a:blip r:embed="rId3"/>
          <a:srcRect l="88" r="88"/>
          <a:stretch>
            <a:fillRect/>
          </a:stretch>
        </p:blipFill>
        <p:spPr>
          <a:xfrm>
            <a:off x="5444295" y="825191"/>
            <a:ext cx="3242504" cy="3738445"/>
          </a:xfrm>
          <a:prstGeom prst="rect">
            <a:avLst/>
          </a:prstGeom>
        </p:spPr>
      </p:pic>
    </p:spTree>
    <p:extLst>
      <p:ext uri="{BB962C8B-B14F-4D97-AF65-F5344CB8AC3E}">
        <p14:creationId xmlns:p14="http://schemas.microsoft.com/office/powerpoint/2010/main" val="135962730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97345" y="1050988"/>
            <a:ext cx="4712505" cy="3454400"/>
          </a:xfrm>
        </p:spPr>
        <p:txBody>
          <a:bodyPr/>
          <a:lstStyle/>
          <a:p>
            <a:pPr marL="285750" indent="-285750">
              <a:spcAft>
                <a:spcPts val="0"/>
              </a:spcAft>
              <a:buClr>
                <a:srgbClr val="BE5500"/>
              </a:buClr>
              <a:buFont typeface="Arial" panose="020B0604020202020204" pitchFamily="34" charset="0"/>
              <a:buChar char="•"/>
            </a:pPr>
            <a:r>
              <a:rPr lang="en-US" sz="1600" dirty="0"/>
              <a:t>Does anything in particular worry you about your finances or about the business’ finances? </a:t>
            </a:r>
          </a:p>
          <a:p>
            <a:pPr marL="285750" indent="-285750">
              <a:spcAft>
                <a:spcPts val="0"/>
              </a:spcAft>
              <a:buClr>
                <a:srgbClr val="BE5500"/>
              </a:buClr>
              <a:buFont typeface="Arial" panose="020B0604020202020204" pitchFamily="34" charset="0"/>
              <a:buChar char="•"/>
            </a:pPr>
            <a:endParaRPr lang="en-US" sz="1600" dirty="0"/>
          </a:p>
          <a:p>
            <a:pPr marL="285750" indent="-285750">
              <a:spcAft>
                <a:spcPts val="0"/>
              </a:spcAft>
              <a:buClr>
                <a:srgbClr val="BE5500"/>
              </a:buClr>
              <a:buFont typeface="Arial" panose="020B0604020202020204" pitchFamily="34" charset="0"/>
              <a:buChar char="•"/>
            </a:pPr>
            <a:r>
              <a:rPr lang="en-US" sz="1600" dirty="0"/>
              <a:t>Are taxes a big concern?</a:t>
            </a:r>
          </a:p>
          <a:p>
            <a:pPr marL="285750" indent="-285750">
              <a:spcAft>
                <a:spcPts val="0"/>
              </a:spcAft>
              <a:buClr>
                <a:srgbClr val="BE5500"/>
              </a:buClr>
              <a:buFont typeface="Arial" panose="020B0604020202020204" pitchFamily="34" charset="0"/>
              <a:buChar char="•"/>
            </a:pPr>
            <a:endParaRPr lang="en-US" sz="1600" dirty="0"/>
          </a:p>
          <a:p>
            <a:pPr marL="285750" indent="-285750">
              <a:spcAft>
                <a:spcPts val="0"/>
              </a:spcAft>
              <a:buClr>
                <a:srgbClr val="BE5500"/>
              </a:buClr>
              <a:buFont typeface="Arial" panose="020B0604020202020204" pitchFamily="34" charset="0"/>
              <a:buChar char="•"/>
            </a:pPr>
            <a:r>
              <a:rPr lang="en-US" sz="1600" dirty="0"/>
              <a:t>Do you know how much income you will need when you exit the business in retirement or before?</a:t>
            </a:r>
          </a:p>
          <a:p>
            <a:pPr marL="285750" indent="-285750">
              <a:spcAft>
                <a:spcPts val="0"/>
              </a:spcAft>
              <a:buClr>
                <a:srgbClr val="BE5500"/>
              </a:buClr>
              <a:buFont typeface="Arial" panose="020B0604020202020204" pitchFamily="34" charset="0"/>
              <a:buChar char="•"/>
            </a:pPr>
            <a:endParaRPr lang="en-US" sz="1600" dirty="0"/>
          </a:p>
          <a:p>
            <a:pPr marL="285750" indent="-285750">
              <a:spcAft>
                <a:spcPts val="0"/>
              </a:spcAft>
              <a:buClr>
                <a:srgbClr val="BE5500"/>
              </a:buClr>
              <a:buFont typeface="Arial" panose="020B0604020202020204" pitchFamily="34" charset="0"/>
              <a:buChar char="•"/>
            </a:pPr>
            <a:r>
              <a:rPr lang="en-US" sz="1600" dirty="0"/>
              <a:t>What are your biggest concerns for the business? For your family?</a:t>
            </a:r>
          </a:p>
          <a:p>
            <a:pPr marL="285750" indent="-285750">
              <a:spcBef>
                <a:spcPts val="1200"/>
              </a:spcBef>
              <a:spcAft>
                <a:spcPts val="0"/>
              </a:spcAft>
              <a:buClr>
                <a:srgbClr val="BE5500"/>
              </a:buClr>
              <a:buFont typeface="Arial" panose="020B0604020202020204" pitchFamily="34" charset="0"/>
              <a:buChar char="•"/>
            </a:pPr>
            <a:endParaRPr lang="en-US" sz="14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Questions to Consider</a:t>
            </a:r>
          </a:p>
        </p:txBody>
      </p:sp>
      <p:sp>
        <p:nvSpPr>
          <p:cNvPr id="5" name="Freeform 8">
            <a:extLst>
              <a:ext uri="{FF2B5EF4-FFF2-40B4-BE49-F238E27FC236}">
                <a16:creationId xmlns:a16="http://schemas.microsoft.com/office/drawing/2014/main" id="{525CD881-C79A-E117-30D3-940A2220FBCB}"/>
              </a:ext>
            </a:extLst>
          </p:cNvPr>
          <p:cNvSpPr/>
          <p:nvPr/>
        </p:nvSpPr>
        <p:spPr>
          <a:xfrm>
            <a:off x="7027092" y="1603101"/>
            <a:ext cx="1057824" cy="1377380"/>
          </a:xfrm>
          <a:custGeom>
            <a:avLst/>
            <a:gdLst>
              <a:gd name="connsiteX0" fmla="*/ 154550 w 347736"/>
              <a:gd name="connsiteY0" fmla="*/ 173868 h 502286"/>
              <a:gd name="connsiteX1" fmla="*/ 193187 w 347736"/>
              <a:gd name="connsiteY1" fmla="*/ 173868 h 502286"/>
              <a:gd name="connsiteX2" fmla="*/ 193187 w 347736"/>
              <a:gd name="connsiteY2" fmla="*/ 202846 h 502286"/>
              <a:gd name="connsiteX3" fmla="*/ 241484 w 347736"/>
              <a:gd name="connsiteY3" fmla="*/ 202846 h 502286"/>
              <a:gd name="connsiteX4" fmla="*/ 241484 w 347736"/>
              <a:gd name="connsiteY4" fmla="*/ 241483 h 502286"/>
              <a:gd name="connsiteX5" fmla="*/ 154550 w 347736"/>
              <a:gd name="connsiteY5" fmla="*/ 241483 h 502286"/>
              <a:gd name="connsiteX6" fmla="*/ 135231 w 347736"/>
              <a:gd name="connsiteY6" fmla="*/ 260802 h 502286"/>
              <a:gd name="connsiteX7" fmla="*/ 154550 w 347736"/>
              <a:gd name="connsiteY7" fmla="*/ 280121 h 502286"/>
              <a:gd name="connsiteX8" fmla="*/ 193187 w 347736"/>
              <a:gd name="connsiteY8" fmla="*/ 280121 h 502286"/>
              <a:gd name="connsiteX9" fmla="*/ 251144 w 347736"/>
              <a:gd name="connsiteY9" fmla="*/ 338077 h 502286"/>
              <a:gd name="connsiteX10" fmla="*/ 193187 w 347736"/>
              <a:gd name="connsiteY10" fmla="*/ 396033 h 502286"/>
              <a:gd name="connsiteX11" fmla="*/ 193187 w 347736"/>
              <a:gd name="connsiteY11" fmla="*/ 425011 h 502286"/>
              <a:gd name="connsiteX12" fmla="*/ 154550 w 347736"/>
              <a:gd name="connsiteY12" fmla="*/ 425011 h 502286"/>
              <a:gd name="connsiteX13" fmla="*/ 154550 w 347736"/>
              <a:gd name="connsiteY13" fmla="*/ 396033 h 502286"/>
              <a:gd name="connsiteX14" fmla="*/ 105674 w 347736"/>
              <a:gd name="connsiteY14" fmla="*/ 396033 h 502286"/>
              <a:gd name="connsiteX15" fmla="*/ 105674 w 347736"/>
              <a:gd name="connsiteY15" fmla="*/ 357396 h 502286"/>
              <a:gd name="connsiteX16" fmla="*/ 193187 w 347736"/>
              <a:gd name="connsiteY16" fmla="*/ 357396 h 502286"/>
              <a:gd name="connsiteX17" fmla="*/ 212506 w 347736"/>
              <a:gd name="connsiteY17" fmla="*/ 338077 h 502286"/>
              <a:gd name="connsiteX18" fmla="*/ 193187 w 347736"/>
              <a:gd name="connsiteY18" fmla="*/ 318758 h 502286"/>
              <a:gd name="connsiteX19" fmla="*/ 154550 w 347736"/>
              <a:gd name="connsiteY19" fmla="*/ 318758 h 502286"/>
              <a:gd name="connsiteX20" fmla="*/ 96594 w 347736"/>
              <a:gd name="connsiteY20" fmla="*/ 260802 h 502286"/>
              <a:gd name="connsiteX21" fmla="*/ 154550 w 347736"/>
              <a:gd name="connsiteY21" fmla="*/ 202846 h 502286"/>
              <a:gd name="connsiteX22" fmla="*/ 173868 w 347736"/>
              <a:gd name="connsiteY22" fmla="*/ 77274 h 502286"/>
              <a:gd name="connsiteX23" fmla="*/ 202846 w 347736"/>
              <a:gd name="connsiteY23" fmla="*/ 106252 h 502286"/>
              <a:gd name="connsiteX24" fmla="*/ 173868 w 347736"/>
              <a:gd name="connsiteY24" fmla="*/ 135230 h 502286"/>
              <a:gd name="connsiteX25" fmla="*/ 144890 w 347736"/>
              <a:gd name="connsiteY25" fmla="*/ 106252 h 502286"/>
              <a:gd name="connsiteX26" fmla="*/ 173868 w 347736"/>
              <a:gd name="connsiteY26" fmla="*/ 77274 h 502286"/>
              <a:gd name="connsiteX27" fmla="*/ 131947 w 347736"/>
              <a:gd name="connsiteY27" fmla="*/ 38637 h 502286"/>
              <a:gd name="connsiteX28" fmla="*/ 38637 w 347736"/>
              <a:gd name="connsiteY28" fmla="*/ 131947 h 502286"/>
              <a:gd name="connsiteX29" fmla="*/ 38637 w 347736"/>
              <a:gd name="connsiteY29" fmla="*/ 463649 h 502286"/>
              <a:gd name="connsiteX30" fmla="*/ 309099 w 347736"/>
              <a:gd name="connsiteY30" fmla="*/ 463649 h 502286"/>
              <a:gd name="connsiteX31" fmla="*/ 309099 w 347736"/>
              <a:gd name="connsiteY31" fmla="*/ 131947 h 502286"/>
              <a:gd name="connsiteX32" fmla="*/ 215790 w 347736"/>
              <a:gd name="connsiteY32" fmla="*/ 38637 h 502286"/>
              <a:gd name="connsiteX33" fmla="*/ 115912 w 347736"/>
              <a:gd name="connsiteY33" fmla="*/ 0 h 502286"/>
              <a:gd name="connsiteX34" fmla="*/ 231824 w 347736"/>
              <a:gd name="connsiteY34" fmla="*/ 0 h 502286"/>
              <a:gd name="connsiteX35" fmla="*/ 347736 w 347736"/>
              <a:gd name="connsiteY35" fmla="*/ 115912 h 502286"/>
              <a:gd name="connsiteX36" fmla="*/ 347736 w 347736"/>
              <a:gd name="connsiteY36" fmla="*/ 502286 h 502286"/>
              <a:gd name="connsiteX37" fmla="*/ 0 w 347736"/>
              <a:gd name="connsiteY37" fmla="*/ 502286 h 502286"/>
              <a:gd name="connsiteX38" fmla="*/ 0 w 347736"/>
              <a:gd name="connsiteY38" fmla="*/ 115912 h 50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7736" h="502286">
                <a:moveTo>
                  <a:pt x="154550" y="173868"/>
                </a:moveTo>
                <a:lnTo>
                  <a:pt x="193187" y="173868"/>
                </a:lnTo>
                <a:lnTo>
                  <a:pt x="193187" y="202846"/>
                </a:lnTo>
                <a:lnTo>
                  <a:pt x="241484" y="202846"/>
                </a:lnTo>
                <a:lnTo>
                  <a:pt x="241484" y="241483"/>
                </a:lnTo>
                <a:lnTo>
                  <a:pt x="154550" y="241483"/>
                </a:lnTo>
                <a:cubicBezTo>
                  <a:pt x="143881" y="241483"/>
                  <a:pt x="135231" y="250133"/>
                  <a:pt x="135231" y="260802"/>
                </a:cubicBezTo>
                <a:cubicBezTo>
                  <a:pt x="135231" y="271472"/>
                  <a:pt x="143881" y="280121"/>
                  <a:pt x="154550" y="280121"/>
                </a:cubicBezTo>
                <a:lnTo>
                  <a:pt x="193187" y="280121"/>
                </a:lnTo>
                <a:cubicBezTo>
                  <a:pt x="225196" y="280121"/>
                  <a:pt x="251144" y="306069"/>
                  <a:pt x="251144" y="338077"/>
                </a:cubicBezTo>
                <a:cubicBezTo>
                  <a:pt x="251144" y="370085"/>
                  <a:pt x="225196" y="396033"/>
                  <a:pt x="193187" y="396033"/>
                </a:cubicBezTo>
                <a:lnTo>
                  <a:pt x="193187" y="425011"/>
                </a:lnTo>
                <a:lnTo>
                  <a:pt x="154550" y="425011"/>
                </a:lnTo>
                <a:lnTo>
                  <a:pt x="154550" y="396033"/>
                </a:lnTo>
                <a:lnTo>
                  <a:pt x="105674" y="396033"/>
                </a:lnTo>
                <a:lnTo>
                  <a:pt x="105674" y="357396"/>
                </a:lnTo>
                <a:lnTo>
                  <a:pt x="193187" y="357396"/>
                </a:lnTo>
                <a:cubicBezTo>
                  <a:pt x="203857" y="357396"/>
                  <a:pt x="212506" y="348746"/>
                  <a:pt x="212506" y="338077"/>
                </a:cubicBezTo>
                <a:cubicBezTo>
                  <a:pt x="212506" y="327407"/>
                  <a:pt x="203857" y="318758"/>
                  <a:pt x="193187" y="318758"/>
                </a:cubicBezTo>
                <a:lnTo>
                  <a:pt x="154550" y="318758"/>
                </a:lnTo>
                <a:cubicBezTo>
                  <a:pt x="122542" y="318758"/>
                  <a:pt x="96594" y="292810"/>
                  <a:pt x="96594" y="260802"/>
                </a:cubicBezTo>
                <a:cubicBezTo>
                  <a:pt x="96594" y="228794"/>
                  <a:pt x="122542" y="202846"/>
                  <a:pt x="154550" y="202846"/>
                </a:cubicBezTo>
                <a:close/>
                <a:moveTo>
                  <a:pt x="173868" y="77274"/>
                </a:moveTo>
                <a:cubicBezTo>
                  <a:pt x="189872" y="77274"/>
                  <a:pt x="202846" y="90248"/>
                  <a:pt x="202846" y="106252"/>
                </a:cubicBezTo>
                <a:cubicBezTo>
                  <a:pt x="202846" y="122256"/>
                  <a:pt x="189872" y="135230"/>
                  <a:pt x="173868" y="135230"/>
                </a:cubicBezTo>
                <a:cubicBezTo>
                  <a:pt x="157864" y="135230"/>
                  <a:pt x="144890" y="122256"/>
                  <a:pt x="144890" y="106252"/>
                </a:cubicBezTo>
                <a:cubicBezTo>
                  <a:pt x="144890" y="90248"/>
                  <a:pt x="157864" y="77274"/>
                  <a:pt x="173868" y="77274"/>
                </a:cubicBezTo>
                <a:close/>
                <a:moveTo>
                  <a:pt x="131947" y="38637"/>
                </a:moveTo>
                <a:lnTo>
                  <a:pt x="38637" y="131947"/>
                </a:lnTo>
                <a:lnTo>
                  <a:pt x="38637" y="463649"/>
                </a:lnTo>
                <a:lnTo>
                  <a:pt x="309099" y="463649"/>
                </a:lnTo>
                <a:lnTo>
                  <a:pt x="309099" y="131947"/>
                </a:lnTo>
                <a:lnTo>
                  <a:pt x="215790" y="38637"/>
                </a:lnTo>
                <a:close/>
                <a:moveTo>
                  <a:pt x="115912" y="0"/>
                </a:moveTo>
                <a:lnTo>
                  <a:pt x="231824" y="0"/>
                </a:lnTo>
                <a:lnTo>
                  <a:pt x="347736" y="115912"/>
                </a:lnTo>
                <a:lnTo>
                  <a:pt x="347736" y="502286"/>
                </a:lnTo>
                <a:lnTo>
                  <a:pt x="0" y="502286"/>
                </a:lnTo>
                <a:lnTo>
                  <a:pt x="0" y="115912"/>
                </a:lnTo>
                <a:close/>
              </a:path>
            </a:pathLst>
          </a:custGeom>
          <a:solidFill>
            <a:srgbClr val="18204C"/>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420049826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97345" y="1259333"/>
            <a:ext cx="4712505" cy="3454400"/>
          </a:xfrm>
        </p:spPr>
        <p:txBody>
          <a:bodyPr/>
          <a:lstStyle/>
          <a:p>
            <a:pPr marL="285750" indent="-285750">
              <a:spcAft>
                <a:spcPts val="0"/>
              </a:spcAft>
              <a:buClr>
                <a:srgbClr val="BE5500"/>
              </a:buClr>
              <a:buFont typeface="Arial" panose="020B0604020202020204" pitchFamily="34" charset="0"/>
              <a:buChar char="•"/>
            </a:pPr>
            <a:r>
              <a:rPr lang="en-US" sz="1400" dirty="0"/>
              <a:t>What are your personal goals for yourself and your family? What are your goals for the business?</a:t>
            </a:r>
          </a:p>
          <a:p>
            <a:pPr marL="285750" indent="-285750">
              <a:spcAft>
                <a:spcPts val="0"/>
              </a:spcAft>
              <a:buClr>
                <a:srgbClr val="BE5500"/>
              </a:buClr>
              <a:buFont typeface="Arial" panose="020B0604020202020204" pitchFamily="34" charset="0"/>
              <a:buChar char="•"/>
            </a:pPr>
            <a:endParaRPr lang="en-US" sz="1400" dirty="0"/>
          </a:p>
          <a:p>
            <a:pPr marL="285750" indent="-285750">
              <a:spcAft>
                <a:spcPts val="0"/>
              </a:spcAft>
              <a:buClr>
                <a:srgbClr val="BE5500"/>
              </a:buClr>
              <a:buFont typeface="Arial" panose="020B0604020202020204" pitchFamily="34" charset="0"/>
              <a:buChar char="•"/>
            </a:pPr>
            <a:r>
              <a:rPr lang="en-US" sz="1400" dirty="0"/>
              <a:t>How is your business helping you build wealth and provide for your family? Do you expect it to continue indefinitely, or do you anticipate changes?</a:t>
            </a:r>
          </a:p>
          <a:p>
            <a:pPr marL="285750" indent="-285750">
              <a:spcAft>
                <a:spcPts val="0"/>
              </a:spcAft>
              <a:buClr>
                <a:srgbClr val="BE5500"/>
              </a:buClr>
              <a:buFont typeface="Arial" panose="020B0604020202020204" pitchFamily="34" charset="0"/>
              <a:buChar char="•"/>
            </a:pPr>
            <a:endParaRPr lang="en-US" sz="1400" dirty="0"/>
          </a:p>
          <a:p>
            <a:pPr marL="285750" indent="-285750">
              <a:spcAft>
                <a:spcPts val="0"/>
              </a:spcAft>
              <a:buClr>
                <a:srgbClr val="BE5500"/>
              </a:buClr>
              <a:buFont typeface="Arial" panose="020B0604020202020204" pitchFamily="34" charset="0"/>
              <a:buChar char="•"/>
            </a:pPr>
            <a:r>
              <a:rPr lang="en-US" sz="1400" dirty="0"/>
              <a:t>What challenges are impacting your business or personal goals now and potentially in the future? </a:t>
            </a:r>
          </a:p>
          <a:p>
            <a:pPr marL="285750" indent="-285750">
              <a:spcAft>
                <a:spcPts val="0"/>
              </a:spcAft>
              <a:buClr>
                <a:srgbClr val="BE5500"/>
              </a:buClr>
              <a:buFont typeface="Arial" panose="020B0604020202020204" pitchFamily="34" charset="0"/>
              <a:buChar char="•"/>
            </a:pPr>
            <a:endParaRPr lang="en-US" sz="1400" dirty="0"/>
          </a:p>
          <a:p>
            <a:pPr marL="285750" indent="-285750">
              <a:spcAft>
                <a:spcPts val="0"/>
              </a:spcAft>
              <a:buClr>
                <a:srgbClr val="BE5500"/>
              </a:buClr>
              <a:buFont typeface="Arial" panose="020B0604020202020204" pitchFamily="34" charset="0"/>
              <a:buChar char="•"/>
            </a:pPr>
            <a:r>
              <a:rPr lang="en-US" sz="1400" dirty="0"/>
              <a:t>What tax planning strategies have you implemented so far to reduce your personal tax liability?</a:t>
            </a:r>
          </a:p>
          <a:p>
            <a:pPr marL="285750" indent="-285750">
              <a:spcBef>
                <a:spcPts val="1200"/>
              </a:spcBef>
              <a:spcAft>
                <a:spcPts val="0"/>
              </a:spcAft>
              <a:buClr>
                <a:srgbClr val="BE5500"/>
              </a:buClr>
              <a:buFont typeface="Arial" panose="020B0604020202020204" pitchFamily="34" charset="0"/>
              <a:buChar char="•"/>
            </a:pPr>
            <a:endParaRPr lang="en-US" sz="14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Benefits of your Workplace Retirement Plan</a:t>
            </a:r>
          </a:p>
        </p:txBody>
      </p:sp>
      <p:sp>
        <p:nvSpPr>
          <p:cNvPr id="5" name="Freeform 1">
            <a:extLst>
              <a:ext uri="{FF2B5EF4-FFF2-40B4-BE49-F238E27FC236}">
                <a16:creationId xmlns:a16="http://schemas.microsoft.com/office/drawing/2014/main" id="{8B82F132-2943-41E1-C610-2061469319FD}"/>
              </a:ext>
            </a:extLst>
          </p:cNvPr>
          <p:cNvSpPr/>
          <p:nvPr/>
        </p:nvSpPr>
        <p:spPr>
          <a:xfrm>
            <a:off x="6805915" y="1557337"/>
            <a:ext cx="1247686" cy="1243735"/>
          </a:xfrm>
          <a:custGeom>
            <a:avLst/>
            <a:gdLst>
              <a:gd name="connsiteX0" fmla="*/ 251142 w 502286"/>
              <a:gd name="connsiteY0" fmla="*/ 212598 h 503258"/>
              <a:gd name="connsiteX1" fmla="*/ 278381 w 502286"/>
              <a:gd name="connsiteY1" fmla="*/ 223996 h 503258"/>
              <a:gd name="connsiteX2" fmla="*/ 289615 w 502286"/>
              <a:gd name="connsiteY2" fmla="*/ 251398 h 503258"/>
              <a:gd name="connsiteX3" fmla="*/ 250816 w 502286"/>
              <a:gd name="connsiteY3" fmla="*/ 289873 h 503258"/>
              <a:gd name="connsiteX4" fmla="*/ 212342 w 502286"/>
              <a:gd name="connsiteY4" fmla="*/ 251072 h 503258"/>
              <a:gd name="connsiteX5" fmla="*/ 251142 w 502286"/>
              <a:gd name="connsiteY5" fmla="*/ 212598 h 503258"/>
              <a:gd name="connsiteX6" fmla="*/ 249653 w 502286"/>
              <a:gd name="connsiteY6" fmla="*/ 135325 h 503258"/>
              <a:gd name="connsiteX7" fmla="*/ 167873 w 502286"/>
              <a:gd name="connsiteY7" fmla="*/ 169711 h 503258"/>
              <a:gd name="connsiteX8" fmla="*/ 168745 w 502286"/>
              <a:gd name="connsiteY8" fmla="*/ 333634 h 503258"/>
              <a:gd name="connsiteX9" fmla="*/ 332668 w 502286"/>
              <a:gd name="connsiteY9" fmla="*/ 332760 h 503258"/>
              <a:gd name="connsiteX10" fmla="*/ 332668 w 502286"/>
              <a:gd name="connsiteY10" fmla="*/ 169711 h 503258"/>
              <a:gd name="connsiteX11" fmla="*/ 331794 w 502286"/>
              <a:gd name="connsiteY11" fmla="*/ 168838 h 503258"/>
              <a:gd name="connsiteX12" fmla="*/ 249653 w 502286"/>
              <a:gd name="connsiteY12" fmla="*/ 135325 h 503258"/>
              <a:gd name="connsiteX13" fmla="*/ 250839 w 502286"/>
              <a:gd name="connsiteY13" fmla="*/ 96688 h 503258"/>
              <a:gd name="connsiteX14" fmla="*/ 359907 w 502286"/>
              <a:gd name="connsiteY14" fmla="*/ 142471 h 503258"/>
              <a:gd name="connsiteX15" fmla="*/ 361609 w 502286"/>
              <a:gd name="connsiteY15" fmla="*/ 144173 h 503258"/>
              <a:gd name="connsiteX16" fmla="*/ 359907 w 502286"/>
              <a:gd name="connsiteY16" fmla="*/ 360000 h 503258"/>
              <a:gd name="connsiteX17" fmla="*/ 358871 w 502286"/>
              <a:gd name="connsiteY17" fmla="*/ 361035 h 503258"/>
              <a:gd name="connsiteX18" fmla="*/ 140308 w 502286"/>
              <a:gd name="connsiteY18" fmla="*/ 360000 h 503258"/>
              <a:gd name="connsiteX19" fmla="*/ 141343 w 502286"/>
              <a:gd name="connsiteY19" fmla="*/ 141436 h 503258"/>
              <a:gd name="connsiteX20" fmla="*/ 250839 w 502286"/>
              <a:gd name="connsiteY20" fmla="*/ 96688 h 503258"/>
              <a:gd name="connsiteX21" fmla="*/ 251058 w 502286"/>
              <a:gd name="connsiteY21" fmla="*/ 38475 h 503258"/>
              <a:gd name="connsiteX22" fmla="*/ 100554 w 502286"/>
              <a:gd name="connsiteY22" fmla="*/ 100646 h 503258"/>
              <a:gd name="connsiteX23" fmla="*/ 100264 w 502286"/>
              <a:gd name="connsiteY23" fmla="*/ 401535 h 503258"/>
              <a:gd name="connsiteX24" fmla="*/ 100844 w 502286"/>
              <a:gd name="connsiteY24" fmla="*/ 401535 h 503258"/>
              <a:gd name="connsiteX25" fmla="*/ 401442 w 502286"/>
              <a:gd name="connsiteY25" fmla="*/ 401535 h 503258"/>
              <a:gd name="connsiteX26" fmla="*/ 401442 w 502286"/>
              <a:gd name="connsiteY26" fmla="*/ 100936 h 503258"/>
              <a:gd name="connsiteX27" fmla="*/ 251058 w 502286"/>
              <a:gd name="connsiteY27" fmla="*/ 38475 h 503258"/>
              <a:gd name="connsiteX28" fmla="*/ 251208 w 502286"/>
              <a:gd name="connsiteY28" fmla="*/ 0 h 503258"/>
              <a:gd name="connsiteX29" fmla="*/ 428774 w 502286"/>
              <a:gd name="connsiteY29" fmla="*/ 73604 h 503258"/>
              <a:gd name="connsiteX30" fmla="*/ 428682 w 502286"/>
              <a:gd name="connsiteY30" fmla="*/ 428774 h 503258"/>
              <a:gd name="connsiteX31" fmla="*/ 417284 w 502286"/>
              <a:gd name="connsiteY31" fmla="*/ 439206 h 503258"/>
              <a:gd name="connsiteX32" fmla="*/ 453410 w 502286"/>
              <a:gd name="connsiteY32" fmla="*/ 502378 h 503258"/>
              <a:gd name="connsiteX33" fmla="*/ 408977 w 502286"/>
              <a:gd name="connsiteY33" fmla="*/ 502378 h 503258"/>
              <a:gd name="connsiteX34" fmla="*/ 386374 w 502286"/>
              <a:gd name="connsiteY34" fmla="*/ 463741 h 503258"/>
              <a:gd name="connsiteX35" fmla="*/ 115912 w 502286"/>
              <a:gd name="connsiteY35" fmla="*/ 463741 h 503258"/>
              <a:gd name="connsiteX36" fmla="*/ 94275 w 502286"/>
              <a:gd name="connsiteY36" fmla="*/ 502378 h 503258"/>
              <a:gd name="connsiteX37" fmla="*/ 49842 w 502286"/>
              <a:gd name="connsiteY37" fmla="*/ 502378 h 503258"/>
              <a:gd name="connsiteX38" fmla="*/ 85582 w 502286"/>
              <a:gd name="connsiteY38" fmla="*/ 439593 h 503258"/>
              <a:gd name="connsiteX39" fmla="*/ 73604 w 502286"/>
              <a:gd name="connsiteY39" fmla="*/ 428774 h 503258"/>
              <a:gd name="connsiteX40" fmla="*/ 73512 w 502286"/>
              <a:gd name="connsiteY40" fmla="*/ 428681 h 503258"/>
              <a:gd name="connsiteX41" fmla="*/ 73604 w 502286"/>
              <a:gd name="connsiteY41" fmla="*/ 73512 h 503258"/>
              <a:gd name="connsiteX42" fmla="*/ 251208 w 502286"/>
              <a:gd name="connsiteY42" fmla="*/ 0 h 5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2286" h="503258">
                <a:moveTo>
                  <a:pt x="251142" y="212598"/>
                </a:moveTo>
                <a:cubicBezTo>
                  <a:pt x="261373" y="212641"/>
                  <a:pt x="271168" y="216740"/>
                  <a:pt x="278381" y="223996"/>
                </a:cubicBezTo>
                <a:cubicBezTo>
                  <a:pt x="285618" y="231276"/>
                  <a:pt x="289660" y="241134"/>
                  <a:pt x="289615" y="251398"/>
                </a:cubicBezTo>
                <a:cubicBezTo>
                  <a:pt x="289526" y="272737"/>
                  <a:pt x="272155" y="289962"/>
                  <a:pt x="250816" y="289873"/>
                </a:cubicBezTo>
                <a:cubicBezTo>
                  <a:pt x="229478" y="289782"/>
                  <a:pt x="212252" y="272411"/>
                  <a:pt x="212342" y="251072"/>
                </a:cubicBezTo>
                <a:cubicBezTo>
                  <a:pt x="212431" y="229734"/>
                  <a:pt x="229803" y="212508"/>
                  <a:pt x="251142" y="212598"/>
                </a:cubicBezTo>
                <a:close/>
                <a:moveTo>
                  <a:pt x="249653" y="135325"/>
                </a:moveTo>
                <a:cubicBezTo>
                  <a:pt x="219989" y="135483"/>
                  <a:pt x="190385" y="146958"/>
                  <a:pt x="167873" y="169711"/>
                </a:cubicBezTo>
                <a:cubicBezTo>
                  <a:pt x="122848" y="215218"/>
                  <a:pt x="123238" y="288608"/>
                  <a:pt x="168745" y="333634"/>
                </a:cubicBezTo>
                <a:cubicBezTo>
                  <a:pt x="214252" y="378658"/>
                  <a:pt x="287643" y="378268"/>
                  <a:pt x="332668" y="332760"/>
                </a:cubicBezTo>
                <a:cubicBezTo>
                  <a:pt x="377354" y="287595"/>
                  <a:pt x="377354" y="214876"/>
                  <a:pt x="332668" y="169711"/>
                </a:cubicBezTo>
                <a:cubicBezTo>
                  <a:pt x="332378" y="169418"/>
                  <a:pt x="332088" y="169127"/>
                  <a:pt x="331794" y="168838"/>
                </a:cubicBezTo>
                <a:cubicBezTo>
                  <a:pt x="309042" y="146326"/>
                  <a:pt x="279317" y="135167"/>
                  <a:pt x="249653" y="135325"/>
                </a:cubicBezTo>
                <a:close/>
                <a:moveTo>
                  <a:pt x="250839" y="96688"/>
                </a:moveTo>
                <a:cubicBezTo>
                  <a:pt x="290391" y="96875"/>
                  <a:pt x="329872" y="112151"/>
                  <a:pt x="359907" y="142471"/>
                </a:cubicBezTo>
                <a:cubicBezTo>
                  <a:pt x="360479" y="143034"/>
                  <a:pt x="361045" y="143601"/>
                  <a:pt x="361609" y="144173"/>
                </a:cubicBezTo>
                <a:cubicBezTo>
                  <a:pt x="420738" y="204241"/>
                  <a:pt x="419977" y="300871"/>
                  <a:pt x="359907" y="360000"/>
                </a:cubicBezTo>
                <a:cubicBezTo>
                  <a:pt x="359563" y="360346"/>
                  <a:pt x="359219" y="360691"/>
                  <a:pt x="358871" y="361035"/>
                </a:cubicBezTo>
                <a:cubicBezTo>
                  <a:pt x="298232" y="421103"/>
                  <a:pt x="200377" y="420641"/>
                  <a:pt x="140308" y="360000"/>
                </a:cubicBezTo>
                <a:cubicBezTo>
                  <a:pt x="80239" y="299358"/>
                  <a:pt x="80703" y="201505"/>
                  <a:pt x="141343" y="141436"/>
                </a:cubicBezTo>
                <a:cubicBezTo>
                  <a:pt x="171664" y="111402"/>
                  <a:pt x="211287" y="96500"/>
                  <a:pt x="250839" y="96688"/>
                </a:cubicBezTo>
                <a:close/>
                <a:moveTo>
                  <a:pt x="251058" y="38475"/>
                </a:moveTo>
                <a:cubicBezTo>
                  <a:pt x="196608" y="38422"/>
                  <a:pt x="142138" y="59142"/>
                  <a:pt x="100554" y="100646"/>
                </a:cubicBezTo>
                <a:cubicBezTo>
                  <a:pt x="17386" y="183654"/>
                  <a:pt x="17256" y="318366"/>
                  <a:pt x="100264" y="401535"/>
                </a:cubicBezTo>
                <a:lnTo>
                  <a:pt x="100844" y="401535"/>
                </a:lnTo>
                <a:cubicBezTo>
                  <a:pt x="183852" y="484543"/>
                  <a:pt x="318434" y="484543"/>
                  <a:pt x="401442" y="401535"/>
                </a:cubicBezTo>
                <a:cubicBezTo>
                  <a:pt x="484451" y="318526"/>
                  <a:pt x="484451" y="183944"/>
                  <a:pt x="401442" y="100936"/>
                </a:cubicBezTo>
                <a:cubicBezTo>
                  <a:pt x="359938" y="59352"/>
                  <a:pt x="305508" y="38527"/>
                  <a:pt x="251058" y="38475"/>
                </a:cubicBezTo>
                <a:close/>
                <a:moveTo>
                  <a:pt x="251208" y="0"/>
                </a:moveTo>
                <a:cubicBezTo>
                  <a:pt x="315481" y="16"/>
                  <a:pt x="379748" y="24552"/>
                  <a:pt x="428774" y="73604"/>
                </a:cubicBezTo>
                <a:cubicBezTo>
                  <a:pt x="526827" y="171707"/>
                  <a:pt x="526784" y="330722"/>
                  <a:pt x="428682" y="428774"/>
                </a:cubicBezTo>
                <a:cubicBezTo>
                  <a:pt x="425011" y="432445"/>
                  <a:pt x="421147" y="435729"/>
                  <a:pt x="417284" y="439206"/>
                </a:cubicBezTo>
                <a:lnTo>
                  <a:pt x="453410" y="502378"/>
                </a:lnTo>
                <a:lnTo>
                  <a:pt x="408977" y="502378"/>
                </a:lnTo>
                <a:lnTo>
                  <a:pt x="386374" y="463741"/>
                </a:lnTo>
                <a:cubicBezTo>
                  <a:pt x="303918" y="516431"/>
                  <a:pt x="198368" y="516431"/>
                  <a:pt x="115912" y="463741"/>
                </a:cubicBezTo>
                <a:lnTo>
                  <a:pt x="94275" y="502378"/>
                </a:lnTo>
                <a:lnTo>
                  <a:pt x="49842" y="502378"/>
                </a:lnTo>
                <a:lnTo>
                  <a:pt x="85582" y="439593"/>
                </a:lnTo>
                <a:cubicBezTo>
                  <a:pt x="81525" y="436115"/>
                  <a:pt x="77468" y="432638"/>
                  <a:pt x="73604" y="428774"/>
                </a:cubicBezTo>
                <a:cubicBezTo>
                  <a:pt x="73573" y="428743"/>
                  <a:pt x="73543" y="428712"/>
                  <a:pt x="73512" y="428681"/>
                </a:cubicBezTo>
                <a:cubicBezTo>
                  <a:pt x="-24540" y="330579"/>
                  <a:pt x="-24499" y="171564"/>
                  <a:pt x="73604" y="73512"/>
                </a:cubicBezTo>
                <a:cubicBezTo>
                  <a:pt x="122656" y="24486"/>
                  <a:pt x="186935" y="-17"/>
                  <a:pt x="251208" y="0"/>
                </a:cubicBezTo>
                <a:close/>
              </a:path>
            </a:pathLst>
          </a:custGeom>
          <a:solidFill>
            <a:srgbClr val="081D4D"/>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261057636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AB29-3FEB-4944-B24D-B0CB7F73FB4F}"/>
              </a:ext>
            </a:extLst>
          </p:cNvPr>
          <p:cNvSpPr>
            <a:spLocks noGrp="1"/>
          </p:cNvSpPr>
          <p:nvPr>
            <p:ph type="ctrTitle"/>
          </p:nvPr>
        </p:nvSpPr>
        <p:spPr>
          <a:xfrm>
            <a:off x="457200" y="457200"/>
            <a:ext cx="2562225" cy="1122363"/>
          </a:xfrm>
        </p:spPr>
        <p:txBody>
          <a:bodyPr/>
          <a:lstStyle/>
          <a:p>
            <a:r>
              <a:rPr lang="en-US" dirty="0"/>
              <a:t>Agenda</a:t>
            </a:r>
          </a:p>
        </p:txBody>
      </p:sp>
      <p:sp>
        <p:nvSpPr>
          <p:cNvPr id="3" name="Text Placeholder 2">
            <a:extLst>
              <a:ext uri="{FF2B5EF4-FFF2-40B4-BE49-F238E27FC236}">
                <a16:creationId xmlns:a16="http://schemas.microsoft.com/office/drawing/2014/main" id="{B828D7F8-E405-804B-8528-065AFA27FCBB}"/>
              </a:ext>
            </a:extLst>
          </p:cNvPr>
          <p:cNvSpPr>
            <a:spLocks noGrp="1"/>
          </p:cNvSpPr>
          <p:nvPr>
            <p:ph type="body" sz="quarter" idx="14"/>
          </p:nvPr>
        </p:nvSpPr>
        <p:spPr>
          <a:xfrm>
            <a:off x="3223260" y="1095375"/>
            <a:ext cx="5326379" cy="3603625"/>
          </a:xfrm>
        </p:spPr>
        <p:txBody>
          <a:bodyPr numCol="1"/>
          <a:lstStyle/>
          <a:p>
            <a:pPr>
              <a:lnSpc>
                <a:spcPct val="100000"/>
              </a:lnSpc>
              <a:spcAft>
                <a:spcPts val="1000"/>
              </a:spcAft>
              <a:tabLst>
                <a:tab pos="338138" algn="l"/>
              </a:tabLst>
            </a:pPr>
            <a:r>
              <a:rPr lang="en-US" sz="1600" dirty="0">
                <a:solidFill>
                  <a:srgbClr val="06163A"/>
                </a:solidFill>
              </a:rPr>
              <a:t>Reasons to Create a Financial Plan</a:t>
            </a:r>
          </a:p>
          <a:p>
            <a:pPr>
              <a:lnSpc>
                <a:spcPct val="100000"/>
              </a:lnSpc>
              <a:spcAft>
                <a:spcPts val="1000"/>
              </a:spcAft>
              <a:tabLst>
                <a:tab pos="338138" algn="l"/>
              </a:tabLst>
            </a:pPr>
            <a:r>
              <a:rPr lang="en-US" sz="1600" dirty="0">
                <a:solidFill>
                  <a:srgbClr val="06163A"/>
                </a:solidFill>
              </a:rPr>
              <a:t>Special Considerations for Business Owners</a:t>
            </a:r>
          </a:p>
          <a:p>
            <a:pPr marL="0" indent="0">
              <a:buNone/>
            </a:pPr>
            <a:endParaRPr lang="en-US" sz="1600" dirty="0"/>
          </a:p>
        </p:txBody>
      </p:sp>
      <p:sp>
        <p:nvSpPr>
          <p:cNvPr id="4" name="Footer Placeholder 3">
            <a:extLst>
              <a:ext uri="{FF2B5EF4-FFF2-40B4-BE49-F238E27FC236}">
                <a16:creationId xmlns:a16="http://schemas.microsoft.com/office/drawing/2014/main" id="{C51DD0D9-282D-EE4E-1114-38C7CB7ECA7C}"/>
              </a:ext>
            </a:extLst>
          </p:cNvPr>
          <p:cNvSpPr>
            <a:spLocks noGrp="1"/>
          </p:cNvSpPr>
          <p:nvPr>
            <p:ph type="ftr" sz="quarter" idx="15"/>
          </p:nvPr>
        </p:nvSpPr>
        <p:spPr/>
        <p:txBody>
          <a:bodyPr/>
          <a:lstStyle/>
          <a:p>
            <a:r>
              <a:rPr lang="en-US"/>
              <a:t>Member FINRA/SIPC</a:t>
            </a:r>
            <a:endParaRPr lang="en-US" dirty="0"/>
          </a:p>
        </p:txBody>
      </p:sp>
    </p:spTree>
    <p:extLst>
      <p:ext uri="{BB962C8B-B14F-4D97-AF65-F5344CB8AC3E}">
        <p14:creationId xmlns:p14="http://schemas.microsoft.com/office/powerpoint/2010/main" val="344354624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97345" y="1050988"/>
            <a:ext cx="4712505" cy="3454400"/>
          </a:xfrm>
        </p:spPr>
        <p:txBody>
          <a:bodyPr/>
          <a:lstStyle/>
          <a:p>
            <a:pPr marL="285750" indent="-285750">
              <a:spcAft>
                <a:spcPts val="0"/>
              </a:spcAft>
              <a:buClr>
                <a:srgbClr val="BE5500"/>
              </a:buClr>
              <a:buFont typeface="Arial" panose="020B0604020202020204" pitchFamily="34" charset="0"/>
              <a:buChar char="•"/>
            </a:pPr>
            <a:r>
              <a:rPr lang="en-US" sz="1600" dirty="0"/>
              <a:t>Does anything in particular worry you about your finances or about the business’ finances? </a:t>
            </a:r>
          </a:p>
          <a:p>
            <a:pPr marL="285750" indent="-285750">
              <a:spcAft>
                <a:spcPts val="0"/>
              </a:spcAft>
              <a:buClr>
                <a:srgbClr val="BE5500"/>
              </a:buClr>
              <a:buFont typeface="Arial" panose="020B0604020202020204" pitchFamily="34" charset="0"/>
              <a:buChar char="•"/>
            </a:pPr>
            <a:endParaRPr lang="en-US" sz="1600" dirty="0"/>
          </a:p>
          <a:p>
            <a:pPr marL="285750" indent="-285750">
              <a:spcAft>
                <a:spcPts val="0"/>
              </a:spcAft>
              <a:buClr>
                <a:srgbClr val="BE5500"/>
              </a:buClr>
              <a:buFont typeface="Arial" panose="020B0604020202020204" pitchFamily="34" charset="0"/>
              <a:buChar char="•"/>
            </a:pPr>
            <a:r>
              <a:rPr lang="en-US" sz="1600" dirty="0"/>
              <a:t>Are taxes a big concern?</a:t>
            </a:r>
          </a:p>
          <a:p>
            <a:pPr marL="285750" indent="-285750">
              <a:spcAft>
                <a:spcPts val="0"/>
              </a:spcAft>
              <a:buClr>
                <a:srgbClr val="BE5500"/>
              </a:buClr>
              <a:buFont typeface="Arial" panose="020B0604020202020204" pitchFamily="34" charset="0"/>
              <a:buChar char="•"/>
            </a:pPr>
            <a:endParaRPr lang="en-US" sz="1600" dirty="0"/>
          </a:p>
          <a:p>
            <a:pPr marL="285750" indent="-285750">
              <a:spcAft>
                <a:spcPts val="0"/>
              </a:spcAft>
              <a:buClr>
                <a:srgbClr val="BE5500"/>
              </a:buClr>
              <a:buFont typeface="Arial" panose="020B0604020202020204" pitchFamily="34" charset="0"/>
              <a:buChar char="•"/>
            </a:pPr>
            <a:r>
              <a:rPr lang="en-US" sz="1600" dirty="0"/>
              <a:t>Do you know how much income you will need when you exit the business in retirement or before?</a:t>
            </a:r>
          </a:p>
          <a:p>
            <a:pPr marL="285750" indent="-285750">
              <a:spcAft>
                <a:spcPts val="0"/>
              </a:spcAft>
              <a:buClr>
                <a:srgbClr val="BE5500"/>
              </a:buClr>
              <a:buFont typeface="Arial" panose="020B0604020202020204" pitchFamily="34" charset="0"/>
              <a:buChar char="•"/>
            </a:pPr>
            <a:endParaRPr lang="en-US" sz="1600" dirty="0"/>
          </a:p>
          <a:p>
            <a:pPr marL="285750" indent="-285750">
              <a:spcAft>
                <a:spcPts val="0"/>
              </a:spcAft>
              <a:buClr>
                <a:srgbClr val="BE5500"/>
              </a:buClr>
              <a:buFont typeface="Arial" panose="020B0604020202020204" pitchFamily="34" charset="0"/>
              <a:buChar char="•"/>
            </a:pPr>
            <a:r>
              <a:rPr lang="en-US" sz="1600" dirty="0"/>
              <a:t>What are your biggest concerns for the business? For your family?</a:t>
            </a:r>
          </a:p>
          <a:p>
            <a:pPr marL="285750" indent="-285750">
              <a:spcBef>
                <a:spcPts val="1200"/>
              </a:spcBef>
              <a:spcAft>
                <a:spcPts val="0"/>
              </a:spcAft>
              <a:buClr>
                <a:srgbClr val="BE5500"/>
              </a:buClr>
              <a:buFont typeface="Arial" panose="020B0604020202020204" pitchFamily="34" charset="0"/>
              <a:buChar char="•"/>
            </a:pPr>
            <a:endParaRPr lang="en-US" sz="14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Questions to Consider</a:t>
            </a:r>
          </a:p>
        </p:txBody>
      </p:sp>
      <p:sp>
        <p:nvSpPr>
          <p:cNvPr id="5" name="Freeform 8">
            <a:extLst>
              <a:ext uri="{FF2B5EF4-FFF2-40B4-BE49-F238E27FC236}">
                <a16:creationId xmlns:a16="http://schemas.microsoft.com/office/drawing/2014/main" id="{525CD881-C79A-E117-30D3-940A2220FBCB}"/>
              </a:ext>
            </a:extLst>
          </p:cNvPr>
          <p:cNvSpPr/>
          <p:nvPr/>
        </p:nvSpPr>
        <p:spPr>
          <a:xfrm>
            <a:off x="7027092" y="1603101"/>
            <a:ext cx="1057824" cy="1377380"/>
          </a:xfrm>
          <a:custGeom>
            <a:avLst/>
            <a:gdLst>
              <a:gd name="connsiteX0" fmla="*/ 154550 w 347736"/>
              <a:gd name="connsiteY0" fmla="*/ 173868 h 502286"/>
              <a:gd name="connsiteX1" fmla="*/ 193187 w 347736"/>
              <a:gd name="connsiteY1" fmla="*/ 173868 h 502286"/>
              <a:gd name="connsiteX2" fmla="*/ 193187 w 347736"/>
              <a:gd name="connsiteY2" fmla="*/ 202846 h 502286"/>
              <a:gd name="connsiteX3" fmla="*/ 241484 w 347736"/>
              <a:gd name="connsiteY3" fmla="*/ 202846 h 502286"/>
              <a:gd name="connsiteX4" fmla="*/ 241484 w 347736"/>
              <a:gd name="connsiteY4" fmla="*/ 241483 h 502286"/>
              <a:gd name="connsiteX5" fmla="*/ 154550 w 347736"/>
              <a:gd name="connsiteY5" fmla="*/ 241483 h 502286"/>
              <a:gd name="connsiteX6" fmla="*/ 135231 w 347736"/>
              <a:gd name="connsiteY6" fmla="*/ 260802 h 502286"/>
              <a:gd name="connsiteX7" fmla="*/ 154550 w 347736"/>
              <a:gd name="connsiteY7" fmla="*/ 280121 h 502286"/>
              <a:gd name="connsiteX8" fmla="*/ 193187 w 347736"/>
              <a:gd name="connsiteY8" fmla="*/ 280121 h 502286"/>
              <a:gd name="connsiteX9" fmla="*/ 251144 w 347736"/>
              <a:gd name="connsiteY9" fmla="*/ 338077 h 502286"/>
              <a:gd name="connsiteX10" fmla="*/ 193187 w 347736"/>
              <a:gd name="connsiteY10" fmla="*/ 396033 h 502286"/>
              <a:gd name="connsiteX11" fmla="*/ 193187 w 347736"/>
              <a:gd name="connsiteY11" fmla="*/ 425011 h 502286"/>
              <a:gd name="connsiteX12" fmla="*/ 154550 w 347736"/>
              <a:gd name="connsiteY12" fmla="*/ 425011 h 502286"/>
              <a:gd name="connsiteX13" fmla="*/ 154550 w 347736"/>
              <a:gd name="connsiteY13" fmla="*/ 396033 h 502286"/>
              <a:gd name="connsiteX14" fmla="*/ 105674 w 347736"/>
              <a:gd name="connsiteY14" fmla="*/ 396033 h 502286"/>
              <a:gd name="connsiteX15" fmla="*/ 105674 w 347736"/>
              <a:gd name="connsiteY15" fmla="*/ 357396 h 502286"/>
              <a:gd name="connsiteX16" fmla="*/ 193187 w 347736"/>
              <a:gd name="connsiteY16" fmla="*/ 357396 h 502286"/>
              <a:gd name="connsiteX17" fmla="*/ 212506 w 347736"/>
              <a:gd name="connsiteY17" fmla="*/ 338077 h 502286"/>
              <a:gd name="connsiteX18" fmla="*/ 193187 w 347736"/>
              <a:gd name="connsiteY18" fmla="*/ 318758 h 502286"/>
              <a:gd name="connsiteX19" fmla="*/ 154550 w 347736"/>
              <a:gd name="connsiteY19" fmla="*/ 318758 h 502286"/>
              <a:gd name="connsiteX20" fmla="*/ 96594 w 347736"/>
              <a:gd name="connsiteY20" fmla="*/ 260802 h 502286"/>
              <a:gd name="connsiteX21" fmla="*/ 154550 w 347736"/>
              <a:gd name="connsiteY21" fmla="*/ 202846 h 502286"/>
              <a:gd name="connsiteX22" fmla="*/ 173868 w 347736"/>
              <a:gd name="connsiteY22" fmla="*/ 77274 h 502286"/>
              <a:gd name="connsiteX23" fmla="*/ 202846 w 347736"/>
              <a:gd name="connsiteY23" fmla="*/ 106252 h 502286"/>
              <a:gd name="connsiteX24" fmla="*/ 173868 w 347736"/>
              <a:gd name="connsiteY24" fmla="*/ 135230 h 502286"/>
              <a:gd name="connsiteX25" fmla="*/ 144890 w 347736"/>
              <a:gd name="connsiteY25" fmla="*/ 106252 h 502286"/>
              <a:gd name="connsiteX26" fmla="*/ 173868 w 347736"/>
              <a:gd name="connsiteY26" fmla="*/ 77274 h 502286"/>
              <a:gd name="connsiteX27" fmla="*/ 131947 w 347736"/>
              <a:gd name="connsiteY27" fmla="*/ 38637 h 502286"/>
              <a:gd name="connsiteX28" fmla="*/ 38637 w 347736"/>
              <a:gd name="connsiteY28" fmla="*/ 131947 h 502286"/>
              <a:gd name="connsiteX29" fmla="*/ 38637 w 347736"/>
              <a:gd name="connsiteY29" fmla="*/ 463649 h 502286"/>
              <a:gd name="connsiteX30" fmla="*/ 309099 w 347736"/>
              <a:gd name="connsiteY30" fmla="*/ 463649 h 502286"/>
              <a:gd name="connsiteX31" fmla="*/ 309099 w 347736"/>
              <a:gd name="connsiteY31" fmla="*/ 131947 h 502286"/>
              <a:gd name="connsiteX32" fmla="*/ 215790 w 347736"/>
              <a:gd name="connsiteY32" fmla="*/ 38637 h 502286"/>
              <a:gd name="connsiteX33" fmla="*/ 115912 w 347736"/>
              <a:gd name="connsiteY33" fmla="*/ 0 h 502286"/>
              <a:gd name="connsiteX34" fmla="*/ 231824 w 347736"/>
              <a:gd name="connsiteY34" fmla="*/ 0 h 502286"/>
              <a:gd name="connsiteX35" fmla="*/ 347736 w 347736"/>
              <a:gd name="connsiteY35" fmla="*/ 115912 h 502286"/>
              <a:gd name="connsiteX36" fmla="*/ 347736 w 347736"/>
              <a:gd name="connsiteY36" fmla="*/ 502286 h 502286"/>
              <a:gd name="connsiteX37" fmla="*/ 0 w 347736"/>
              <a:gd name="connsiteY37" fmla="*/ 502286 h 502286"/>
              <a:gd name="connsiteX38" fmla="*/ 0 w 347736"/>
              <a:gd name="connsiteY38" fmla="*/ 115912 h 50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7736" h="502286">
                <a:moveTo>
                  <a:pt x="154550" y="173868"/>
                </a:moveTo>
                <a:lnTo>
                  <a:pt x="193187" y="173868"/>
                </a:lnTo>
                <a:lnTo>
                  <a:pt x="193187" y="202846"/>
                </a:lnTo>
                <a:lnTo>
                  <a:pt x="241484" y="202846"/>
                </a:lnTo>
                <a:lnTo>
                  <a:pt x="241484" y="241483"/>
                </a:lnTo>
                <a:lnTo>
                  <a:pt x="154550" y="241483"/>
                </a:lnTo>
                <a:cubicBezTo>
                  <a:pt x="143881" y="241483"/>
                  <a:pt x="135231" y="250133"/>
                  <a:pt x="135231" y="260802"/>
                </a:cubicBezTo>
                <a:cubicBezTo>
                  <a:pt x="135231" y="271472"/>
                  <a:pt x="143881" y="280121"/>
                  <a:pt x="154550" y="280121"/>
                </a:cubicBezTo>
                <a:lnTo>
                  <a:pt x="193187" y="280121"/>
                </a:lnTo>
                <a:cubicBezTo>
                  <a:pt x="225196" y="280121"/>
                  <a:pt x="251144" y="306069"/>
                  <a:pt x="251144" y="338077"/>
                </a:cubicBezTo>
                <a:cubicBezTo>
                  <a:pt x="251144" y="370085"/>
                  <a:pt x="225196" y="396033"/>
                  <a:pt x="193187" y="396033"/>
                </a:cubicBezTo>
                <a:lnTo>
                  <a:pt x="193187" y="425011"/>
                </a:lnTo>
                <a:lnTo>
                  <a:pt x="154550" y="425011"/>
                </a:lnTo>
                <a:lnTo>
                  <a:pt x="154550" y="396033"/>
                </a:lnTo>
                <a:lnTo>
                  <a:pt x="105674" y="396033"/>
                </a:lnTo>
                <a:lnTo>
                  <a:pt x="105674" y="357396"/>
                </a:lnTo>
                <a:lnTo>
                  <a:pt x="193187" y="357396"/>
                </a:lnTo>
                <a:cubicBezTo>
                  <a:pt x="203857" y="357396"/>
                  <a:pt x="212506" y="348746"/>
                  <a:pt x="212506" y="338077"/>
                </a:cubicBezTo>
                <a:cubicBezTo>
                  <a:pt x="212506" y="327407"/>
                  <a:pt x="203857" y="318758"/>
                  <a:pt x="193187" y="318758"/>
                </a:cubicBezTo>
                <a:lnTo>
                  <a:pt x="154550" y="318758"/>
                </a:lnTo>
                <a:cubicBezTo>
                  <a:pt x="122542" y="318758"/>
                  <a:pt x="96594" y="292810"/>
                  <a:pt x="96594" y="260802"/>
                </a:cubicBezTo>
                <a:cubicBezTo>
                  <a:pt x="96594" y="228794"/>
                  <a:pt x="122542" y="202846"/>
                  <a:pt x="154550" y="202846"/>
                </a:cubicBezTo>
                <a:close/>
                <a:moveTo>
                  <a:pt x="173868" y="77274"/>
                </a:moveTo>
                <a:cubicBezTo>
                  <a:pt x="189872" y="77274"/>
                  <a:pt x="202846" y="90248"/>
                  <a:pt x="202846" y="106252"/>
                </a:cubicBezTo>
                <a:cubicBezTo>
                  <a:pt x="202846" y="122256"/>
                  <a:pt x="189872" y="135230"/>
                  <a:pt x="173868" y="135230"/>
                </a:cubicBezTo>
                <a:cubicBezTo>
                  <a:pt x="157864" y="135230"/>
                  <a:pt x="144890" y="122256"/>
                  <a:pt x="144890" y="106252"/>
                </a:cubicBezTo>
                <a:cubicBezTo>
                  <a:pt x="144890" y="90248"/>
                  <a:pt x="157864" y="77274"/>
                  <a:pt x="173868" y="77274"/>
                </a:cubicBezTo>
                <a:close/>
                <a:moveTo>
                  <a:pt x="131947" y="38637"/>
                </a:moveTo>
                <a:lnTo>
                  <a:pt x="38637" y="131947"/>
                </a:lnTo>
                <a:lnTo>
                  <a:pt x="38637" y="463649"/>
                </a:lnTo>
                <a:lnTo>
                  <a:pt x="309099" y="463649"/>
                </a:lnTo>
                <a:lnTo>
                  <a:pt x="309099" y="131947"/>
                </a:lnTo>
                <a:lnTo>
                  <a:pt x="215790" y="38637"/>
                </a:lnTo>
                <a:close/>
                <a:moveTo>
                  <a:pt x="115912" y="0"/>
                </a:moveTo>
                <a:lnTo>
                  <a:pt x="231824" y="0"/>
                </a:lnTo>
                <a:lnTo>
                  <a:pt x="347736" y="115912"/>
                </a:lnTo>
                <a:lnTo>
                  <a:pt x="347736" y="502286"/>
                </a:lnTo>
                <a:lnTo>
                  <a:pt x="0" y="502286"/>
                </a:lnTo>
                <a:lnTo>
                  <a:pt x="0" y="115912"/>
                </a:lnTo>
                <a:close/>
              </a:path>
            </a:pathLst>
          </a:custGeom>
          <a:solidFill>
            <a:srgbClr val="18204C"/>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179622229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97345" y="1050988"/>
            <a:ext cx="4712505" cy="3454400"/>
          </a:xfrm>
        </p:spPr>
        <p:txBody>
          <a:bodyPr/>
          <a:lstStyle/>
          <a:p>
            <a:pPr marL="285750" indent="-285750">
              <a:spcAft>
                <a:spcPts val="0"/>
              </a:spcAft>
              <a:buClr>
                <a:srgbClr val="BE5500"/>
              </a:buClr>
              <a:buFont typeface="Arial" panose="020B0604020202020204" pitchFamily="34" charset="0"/>
              <a:buChar char="•"/>
            </a:pPr>
            <a:r>
              <a:rPr lang="en-US" sz="1400" dirty="0"/>
              <a:t>How are you helping yourself, along with any partners or employees (if applicable), in saving for retirement?</a:t>
            </a:r>
          </a:p>
          <a:p>
            <a:pPr marL="285750" indent="-285750">
              <a:spcAft>
                <a:spcPts val="0"/>
              </a:spcAft>
              <a:buClr>
                <a:srgbClr val="BE5500"/>
              </a:buClr>
              <a:buFont typeface="Arial" panose="020B0604020202020204" pitchFamily="34" charset="0"/>
              <a:buChar char="•"/>
            </a:pPr>
            <a:endParaRPr lang="en-US" sz="1400" dirty="0"/>
          </a:p>
          <a:p>
            <a:pPr marL="285750" indent="-285750">
              <a:spcAft>
                <a:spcPts val="0"/>
              </a:spcAft>
              <a:buClr>
                <a:srgbClr val="BE5500"/>
              </a:buClr>
              <a:buFont typeface="Arial" panose="020B0604020202020204" pitchFamily="34" charset="0"/>
              <a:buChar char="•"/>
            </a:pPr>
            <a:r>
              <a:rPr lang="en-US" sz="1400" dirty="0"/>
              <a:t>How have you funded the growth of your company? Do you have outstanding business-related personal loans or guarantees? </a:t>
            </a:r>
          </a:p>
          <a:p>
            <a:pPr marL="285750" indent="-285750">
              <a:spcAft>
                <a:spcPts val="0"/>
              </a:spcAft>
              <a:buClr>
                <a:srgbClr val="BE5500"/>
              </a:buClr>
              <a:buFont typeface="Arial" panose="020B0604020202020204" pitchFamily="34" charset="0"/>
              <a:buChar char="•"/>
            </a:pPr>
            <a:endParaRPr lang="en-US" sz="1400" dirty="0"/>
          </a:p>
          <a:p>
            <a:pPr marL="285750" indent="-285750">
              <a:spcAft>
                <a:spcPts val="0"/>
              </a:spcAft>
              <a:buClr>
                <a:srgbClr val="BE5500"/>
              </a:buClr>
              <a:buFont typeface="Arial" panose="020B0604020202020204" pitchFamily="34" charset="0"/>
              <a:buChar char="•"/>
            </a:pPr>
            <a:r>
              <a:rPr lang="en-US" sz="1400" dirty="0"/>
              <a:t>Do you have a key-person and a key-customer contingency plan in place? What would happen with your business if something happened to you, a key member of your team, or you lose a significant customer? </a:t>
            </a:r>
          </a:p>
          <a:p>
            <a:pPr marL="285750" indent="-285750">
              <a:spcAft>
                <a:spcPts val="0"/>
              </a:spcAft>
              <a:buClr>
                <a:srgbClr val="BE5500"/>
              </a:buClr>
              <a:buFont typeface="Arial" panose="020B0604020202020204" pitchFamily="34" charset="0"/>
              <a:buChar char="•"/>
            </a:pPr>
            <a:endParaRPr lang="en-US" sz="1400" dirty="0"/>
          </a:p>
          <a:p>
            <a:pPr marL="285750" indent="-285750">
              <a:spcAft>
                <a:spcPts val="0"/>
              </a:spcAft>
              <a:buClr>
                <a:srgbClr val="BE5500"/>
              </a:buClr>
              <a:buFont typeface="Arial" panose="020B0604020202020204" pitchFamily="34" charset="0"/>
              <a:buChar char="•"/>
            </a:pPr>
            <a:r>
              <a:rPr lang="en-US" sz="1400" dirty="0"/>
              <a:t>Regarding your liability protection, what types and coverage amounts do you have in place personally and for your business?</a:t>
            </a:r>
          </a:p>
          <a:p>
            <a:pPr marL="285750" indent="-285750">
              <a:spcBef>
                <a:spcPts val="1200"/>
              </a:spcBef>
              <a:spcAft>
                <a:spcPts val="0"/>
              </a:spcAft>
              <a:buClr>
                <a:srgbClr val="BE5500"/>
              </a:buClr>
              <a:buFont typeface="Arial" panose="020B0604020202020204" pitchFamily="34" charset="0"/>
              <a:buChar char="•"/>
            </a:pPr>
            <a:endParaRPr lang="en-US" sz="14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Questions to Consider</a:t>
            </a:r>
          </a:p>
        </p:txBody>
      </p:sp>
      <p:sp>
        <p:nvSpPr>
          <p:cNvPr id="4" name="Freeform 1">
            <a:extLst>
              <a:ext uri="{FF2B5EF4-FFF2-40B4-BE49-F238E27FC236}">
                <a16:creationId xmlns:a16="http://schemas.microsoft.com/office/drawing/2014/main" id="{989BFB1D-DF62-12C0-D22C-C451E74CB5F5}"/>
              </a:ext>
            </a:extLst>
          </p:cNvPr>
          <p:cNvSpPr/>
          <p:nvPr/>
        </p:nvSpPr>
        <p:spPr>
          <a:xfrm>
            <a:off x="6638081" y="1245086"/>
            <a:ext cx="1514358" cy="1301609"/>
          </a:xfrm>
          <a:custGeom>
            <a:avLst/>
            <a:gdLst>
              <a:gd name="connsiteX0" fmla="*/ 397795 w 502309"/>
              <a:gd name="connsiteY0" fmla="*/ 370363 h 502309"/>
              <a:gd name="connsiteX1" fmla="*/ 370363 w 502309"/>
              <a:gd name="connsiteY1" fmla="*/ 397795 h 502309"/>
              <a:gd name="connsiteX2" fmla="*/ 420398 w 502309"/>
              <a:gd name="connsiteY2" fmla="*/ 447638 h 502309"/>
              <a:gd name="connsiteX3" fmla="*/ 447638 w 502309"/>
              <a:gd name="connsiteY3" fmla="*/ 420398 h 502309"/>
              <a:gd name="connsiteX4" fmla="*/ 342737 w 502309"/>
              <a:gd name="connsiteY4" fmla="*/ 315498 h 502309"/>
              <a:gd name="connsiteX5" fmla="*/ 329794 w 502309"/>
              <a:gd name="connsiteY5" fmla="*/ 329794 h 502309"/>
              <a:gd name="connsiteX6" fmla="*/ 315498 w 502309"/>
              <a:gd name="connsiteY6" fmla="*/ 342737 h 502309"/>
              <a:gd name="connsiteX7" fmla="*/ 343123 w 502309"/>
              <a:gd name="connsiteY7" fmla="*/ 370363 h 502309"/>
              <a:gd name="connsiteX8" fmla="*/ 370363 w 502309"/>
              <a:gd name="connsiteY8" fmla="*/ 343123 h 502309"/>
              <a:gd name="connsiteX9" fmla="*/ 96617 w 502309"/>
              <a:gd name="connsiteY9" fmla="*/ 173892 h 502309"/>
              <a:gd name="connsiteX10" fmla="*/ 135254 w 502309"/>
              <a:gd name="connsiteY10" fmla="*/ 173892 h 502309"/>
              <a:gd name="connsiteX11" fmla="*/ 135254 w 502309"/>
              <a:gd name="connsiteY11" fmla="*/ 251167 h 502309"/>
              <a:gd name="connsiteX12" fmla="*/ 96617 w 502309"/>
              <a:gd name="connsiteY12" fmla="*/ 251167 h 502309"/>
              <a:gd name="connsiteX13" fmla="*/ 251167 w 502309"/>
              <a:gd name="connsiteY13" fmla="*/ 135254 h 502309"/>
              <a:gd name="connsiteX14" fmla="*/ 289804 w 502309"/>
              <a:gd name="connsiteY14" fmla="*/ 135254 h 502309"/>
              <a:gd name="connsiteX15" fmla="*/ 289804 w 502309"/>
              <a:gd name="connsiteY15" fmla="*/ 251166 h 502309"/>
              <a:gd name="connsiteX16" fmla="*/ 251167 w 502309"/>
              <a:gd name="connsiteY16" fmla="*/ 251166 h 502309"/>
              <a:gd name="connsiteX17" fmla="*/ 173892 w 502309"/>
              <a:gd name="connsiteY17" fmla="*/ 96617 h 502309"/>
              <a:gd name="connsiteX18" fmla="*/ 212529 w 502309"/>
              <a:gd name="connsiteY18" fmla="*/ 96617 h 502309"/>
              <a:gd name="connsiteX19" fmla="*/ 212529 w 502309"/>
              <a:gd name="connsiteY19" fmla="*/ 251167 h 502309"/>
              <a:gd name="connsiteX20" fmla="*/ 173892 w 502309"/>
              <a:gd name="connsiteY20" fmla="*/ 251167 h 502309"/>
              <a:gd name="connsiteX21" fmla="*/ 193210 w 502309"/>
              <a:gd name="connsiteY21" fmla="*/ 38575 h 502309"/>
              <a:gd name="connsiteX22" fmla="*/ 83867 w 502309"/>
              <a:gd name="connsiteY22" fmla="*/ 83867 h 502309"/>
              <a:gd name="connsiteX23" fmla="*/ 83867 w 502309"/>
              <a:gd name="connsiteY23" fmla="*/ 302554 h 502309"/>
              <a:gd name="connsiteX24" fmla="*/ 302554 w 502309"/>
              <a:gd name="connsiteY24" fmla="*/ 302554 h 502309"/>
              <a:gd name="connsiteX25" fmla="*/ 302554 w 502309"/>
              <a:gd name="connsiteY25" fmla="*/ 83867 h 502309"/>
              <a:gd name="connsiteX26" fmla="*/ 193210 w 502309"/>
              <a:gd name="connsiteY26" fmla="*/ 38575 h 502309"/>
              <a:gd name="connsiteX27" fmla="*/ 208756 w 502309"/>
              <a:gd name="connsiteY27" fmla="*/ 614 h 502309"/>
              <a:gd name="connsiteX28" fmla="*/ 282463 w 502309"/>
              <a:gd name="connsiteY28" fmla="*/ 21884 h 502309"/>
              <a:gd name="connsiteX29" fmla="*/ 364567 w 502309"/>
              <a:gd name="connsiteY29" fmla="*/ 282463 h 502309"/>
              <a:gd name="connsiteX30" fmla="*/ 502309 w 502309"/>
              <a:gd name="connsiteY30" fmla="*/ 420398 h 502309"/>
              <a:gd name="connsiteX31" fmla="*/ 420398 w 502309"/>
              <a:gd name="connsiteY31" fmla="*/ 502309 h 502309"/>
              <a:gd name="connsiteX32" fmla="*/ 282463 w 502309"/>
              <a:gd name="connsiteY32" fmla="*/ 364567 h 502309"/>
              <a:gd name="connsiteX33" fmla="*/ 103989 w 502309"/>
              <a:gd name="connsiteY33" fmla="*/ 364567 h 502309"/>
              <a:gd name="connsiteX34" fmla="*/ 21884 w 502309"/>
              <a:gd name="connsiteY34" fmla="*/ 103989 h 502309"/>
              <a:gd name="connsiteX35" fmla="*/ 208756 w 502309"/>
              <a:gd name="connsiteY35" fmla="*/ 614 h 50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2309" h="502309">
                <a:moveTo>
                  <a:pt x="397795" y="370363"/>
                </a:moveTo>
                <a:lnTo>
                  <a:pt x="370363" y="397795"/>
                </a:lnTo>
                <a:lnTo>
                  <a:pt x="420398" y="447638"/>
                </a:lnTo>
                <a:lnTo>
                  <a:pt x="447638" y="420398"/>
                </a:lnTo>
                <a:close/>
                <a:moveTo>
                  <a:pt x="342737" y="315498"/>
                </a:moveTo>
                <a:cubicBezTo>
                  <a:pt x="338680" y="320327"/>
                  <a:pt x="334430" y="325157"/>
                  <a:pt x="329794" y="329794"/>
                </a:cubicBezTo>
                <a:cubicBezTo>
                  <a:pt x="325157" y="334430"/>
                  <a:pt x="320327" y="338680"/>
                  <a:pt x="315498" y="342737"/>
                </a:cubicBezTo>
                <a:lnTo>
                  <a:pt x="343123" y="370363"/>
                </a:lnTo>
                <a:lnTo>
                  <a:pt x="370363" y="343123"/>
                </a:lnTo>
                <a:close/>
                <a:moveTo>
                  <a:pt x="96617" y="173892"/>
                </a:moveTo>
                <a:lnTo>
                  <a:pt x="135254" y="173892"/>
                </a:lnTo>
                <a:lnTo>
                  <a:pt x="135254" y="251167"/>
                </a:lnTo>
                <a:lnTo>
                  <a:pt x="96617" y="251167"/>
                </a:lnTo>
                <a:close/>
                <a:moveTo>
                  <a:pt x="251167" y="135254"/>
                </a:moveTo>
                <a:lnTo>
                  <a:pt x="289804" y="135254"/>
                </a:lnTo>
                <a:lnTo>
                  <a:pt x="289804" y="251166"/>
                </a:lnTo>
                <a:lnTo>
                  <a:pt x="251167" y="251166"/>
                </a:lnTo>
                <a:close/>
                <a:moveTo>
                  <a:pt x="173892" y="96617"/>
                </a:moveTo>
                <a:lnTo>
                  <a:pt x="212529" y="96617"/>
                </a:lnTo>
                <a:lnTo>
                  <a:pt x="212529" y="251167"/>
                </a:lnTo>
                <a:lnTo>
                  <a:pt x="173892" y="251167"/>
                </a:lnTo>
                <a:close/>
                <a:moveTo>
                  <a:pt x="193210" y="38575"/>
                </a:moveTo>
                <a:cubicBezTo>
                  <a:pt x="153636" y="38575"/>
                  <a:pt x="114061" y="53672"/>
                  <a:pt x="83867" y="83867"/>
                </a:cubicBezTo>
                <a:cubicBezTo>
                  <a:pt x="23478" y="144255"/>
                  <a:pt x="23478" y="242166"/>
                  <a:pt x="83867" y="302554"/>
                </a:cubicBezTo>
                <a:cubicBezTo>
                  <a:pt x="144255" y="362943"/>
                  <a:pt x="242166" y="362943"/>
                  <a:pt x="302554" y="302554"/>
                </a:cubicBezTo>
                <a:cubicBezTo>
                  <a:pt x="362943" y="242166"/>
                  <a:pt x="362943" y="144255"/>
                  <a:pt x="302554" y="83867"/>
                </a:cubicBezTo>
                <a:cubicBezTo>
                  <a:pt x="272360" y="53672"/>
                  <a:pt x="232785" y="38575"/>
                  <a:pt x="193210" y="38575"/>
                </a:cubicBezTo>
                <a:close/>
                <a:moveTo>
                  <a:pt x="208756" y="614"/>
                </a:moveTo>
                <a:cubicBezTo>
                  <a:pt x="233771" y="2619"/>
                  <a:pt x="258806" y="9563"/>
                  <a:pt x="282463" y="21884"/>
                </a:cubicBezTo>
                <a:cubicBezTo>
                  <a:pt x="377092" y="71168"/>
                  <a:pt x="413851" y="187833"/>
                  <a:pt x="364567" y="282463"/>
                </a:cubicBezTo>
                <a:lnTo>
                  <a:pt x="502309" y="420398"/>
                </a:lnTo>
                <a:lnTo>
                  <a:pt x="420398" y="502309"/>
                </a:lnTo>
                <a:lnTo>
                  <a:pt x="282463" y="364567"/>
                </a:lnTo>
                <a:cubicBezTo>
                  <a:pt x="226537" y="393694"/>
                  <a:pt x="159915" y="393694"/>
                  <a:pt x="103989" y="364567"/>
                </a:cubicBezTo>
                <a:cubicBezTo>
                  <a:pt x="9359" y="315283"/>
                  <a:pt x="-27400" y="198618"/>
                  <a:pt x="21884" y="103989"/>
                </a:cubicBezTo>
                <a:cubicBezTo>
                  <a:pt x="58847" y="33016"/>
                  <a:pt x="133712" y="-5404"/>
                  <a:pt x="208756" y="614"/>
                </a:cubicBezTo>
                <a:close/>
              </a:path>
            </a:pathLst>
          </a:custGeom>
          <a:solidFill>
            <a:srgbClr val="081D4D"/>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167363474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F25CFA-DEEE-81B0-2B3E-9EDC2585294F}"/>
              </a:ext>
            </a:extLst>
          </p:cNvPr>
          <p:cNvSpPr>
            <a:spLocks noGrp="1"/>
          </p:cNvSpPr>
          <p:nvPr>
            <p:ph type="ftr" sz="quarter" idx="12"/>
          </p:nvPr>
        </p:nvSpPr>
        <p:spPr/>
        <p:txBody>
          <a:bodyPr/>
          <a:lstStyle/>
          <a:p>
            <a:r>
              <a:rPr lang="en-US"/>
              <a:t>Member FINRA/SIPC</a:t>
            </a:r>
            <a:endParaRPr lang="en-US" dirty="0"/>
          </a:p>
        </p:txBody>
      </p:sp>
      <p:sp>
        <p:nvSpPr>
          <p:cNvPr id="3" name="Content Placeholder 2">
            <a:extLst>
              <a:ext uri="{FF2B5EF4-FFF2-40B4-BE49-F238E27FC236}">
                <a16:creationId xmlns:a16="http://schemas.microsoft.com/office/drawing/2014/main" id="{0608245C-4BB6-B87F-9542-236F71E86BC6}"/>
              </a:ext>
            </a:extLst>
          </p:cNvPr>
          <p:cNvSpPr>
            <a:spLocks noGrp="1"/>
          </p:cNvSpPr>
          <p:nvPr>
            <p:ph sz="quarter" idx="14"/>
          </p:nvPr>
        </p:nvSpPr>
        <p:spPr>
          <a:xfrm>
            <a:off x="457199" y="937871"/>
            <a:ext cx="4114800" cy="3454400"/>
          </a:xfrm>
        </p:spPr>
        <p:txBody>
          <a:bodyPr/>
          <a:lstStyle/>
          <a:p>
            <a:pPr marL="171450" indent="-171450">
              <a:buClr>
                <a:srgbClr val="BE5500"/>
              </a:buClr>
              <a:buFont typeface="Arial" panose="020B0604020202020204" pitchFamily="34" charset="0"/>
              <a:buChar char="•"/>
            </a:pPr>
            <a:r>
              <a:rPr lang="en-US" sz="1600" dirty="0"/>
              <a:t>In terms of succession planning, what is your plan for your ownership interest in your business: do you plan to pass ownership to family members or partners or arrange for a sale? </a:t>
            </a:r>
          </a:p>
          <a:p>
            <a:pPr marL="171450" indent="-171450">
              <a:buClr>
                <a:srgbClr val="BE5500"/>
              </a:buClr>
              <a:buFont typeface="Arial" panose="020B0604020202020204" pitchFamily="34" charset="0"/>
              <a:buChar char="•"/>
            </a:pPr>
            <a:endParaRPr lang="en-US" sz="1600" dirty="0"/>
          </a:p>
          <a:p>
            <a:pPr marL="171450" indent="-171450">
              <a:buClr>
                <a:srgbClr val="BE5500"/>
              </a:buClr>
              <a:buFont typeface="Arial" panose="020B0604020202020204" pitchFamily="34" charset="0"/>
              <a:buChar char="•"/>
            </a:pPr>
            <a:r>
              <a:rPr lang="en-US" sz="1600" dirty="0"/>
              <a:t>Have you taken steps to assess the value of your business? How confident are you in the valuation? </a:t>
            </a:r>
          </a:p>
          <a:p>
            <a:pPr marL="171450" indent="-171450">
              <a:buClr>
                <a:srgbClr val="BE5500"/>
              </a:buClr>
              <a:buFont typeface="Arial" panose="020B0604020202020204" pitchFamily="34" charset="0"/>
              <a:buChar char="•"/>
            </a:pPr>
            <a:endParaRPr lang="en-US" sz="1600" dirty="0"/>
          </a:p>
          <a:p>
            <a:pPr marL="171450" indent="-171450">
              <a:buClr>
                <a:srgbClr val="BE5500"/>
              </a:buClr>
              <a:buFont typeface="Arial" panose="020B0604020202020204" pitchFamily="34" charset="0"/>
              <a:buChar char="•"/>
            </a:pPr>
            <a:r>
              <a:rPr lang="en-US" sz="1600" dirty="0"/>
              <a:t>Is your business insurance still sufficient to ensure the business can continue to thrive after your death?</a:t>
            </a:r>
          </a:p>
          <a:p>
            <a:pPr marL="171450" indent="-171450">
              <a:buClr>
                <a:srgbClr val="BE5500"/>
              </a:buClr>
              <a:buFont typeface="Arial" panose="020B0604020202020204" pitchFamily="34" charset="0"/>
              <a:buChar char="•"/>
            </a:pPr>
            <a:endParaRPr lang="en-US" sz="1600" dirty="0"/>
          </a:p>
        </p:txBody>
      </p:sp>
      <p:sp>
        <p:nvSpPr>
          <p:cNvPr id="5" name="Title 4">
            <a:extLst>
              <a:ext uri="{FF2B5EF4-FFF2-40B4-BE49-F238E27FC236}">
                <a16:creationId xmlns:a16="http://schemas.microsoft.com/office/drawing/2014/main" id="{25AF6CA4-7326-379E-80E3-A896A6FE7318}"/>
              </a:ext>
            </a:extLst>
          </p:cNvPr>
          <p:cNvSpPr>
            <a:spLocks noGrp="1"/>
          </p:cNvSpPr>
          <p:nvPr>
            <p:ph type="title"/>
          </p:nvPr>
        </p:nvSpPr>
        <p:spPr/>
        <p:txBody>
          <a:bodyPr/>
          <a:lstStyle/>
          <a:p>
            <a:r>
              <a:rPr lang="en-US" dirty="0"/>
              <a:t>Questions to Consider</a:t>
            </a:r>
          </a:p>
        </p:txBody>
      </p:sp>
      <p:sp>
        <p:nvSpPr>
          <p:cNvPr id="8" name="Graphic 170">
            <a:extLst>
              <a:ext uri="{FF2B5EF4-FFF2-40B4-BE49-F238E27FC236}">
                <a16:creationId xmlns:a16="http://schemas.microsoft.com/office/drawing/2014/main" id="{500A8650-C104-E293-412C-65CA2D1F7088}"/>
              </a:ext>
            </a:extLst>
          </p:cNvPr>
          <p:cNvSpPr/>
          <p:nvPr/>
        </p:nvSpPr>
        <p:spPr>
          <a:xfrm>
            <a:off x="6308202" y="1282128"/>
            <a:ext cx="1379781" cy="1244052"/>
          </a:xfrm>
          <a:custGeom>
            <a:avLst/>
            <a:gdLst>
              <a:gd name="connsiteX0" fmla="*/ 419022 w 502286"/>
              <a:gd name="connsiteY0" fmla="*/ 169618 h 502286"/>
              <a:gd name="connsiteX1" fmla="*/ 392169 w 502286"/>
              <a:gd name="connsiteY1" fmla="*/ 197437 h 502286"/>
              <a:gd name="connsiteX2" fmla="*/ 427716 w 502286"/>
              <a:gd name="connsiteY2" fmla="*/ 231824 h 502286"/>
              <a:gd name="connsiteX3" fmla="*/ 309099 w 502286"/>
              <a:gd name="connsiteY3" fmla="*/ 231824 h 502286"/>
              <a:gd name="connsiteX4" fmla="*/ 309099 w 502286"/>
              <a:gd name="connsiteY4" fmla="*/ 57956 h 502286"/>
              <a:gd name="connsiteX5" fmla="*/ 154550 w 502286"/>
              <a:gd name="connsiteY5" fmla="*/ 57956 h 502286"/>
              <a:gd name="connsiteX6" fmla="*/ 154550 w 502286"/>
              <a:gd name="connsiteY6" fmla="*/ 0 h 502286"/>
              <a:gd name="connsiteX7" fmla="*/ 0 w 502286"/>
              <a:gd name="connsiteY7" fmla="*/ 0 h 502286"/>
              <a:gd name="connsiteX8" fmla="*/ 0 w 502286"/>
              <a:gd name="connsiteY8" fmla="*/ 154550 h 502286"/>
              <a:gd name="connsiteX9" fmla="*/ 154550 w 502286"/>
              <a:gd name="connsiteY9" fmla="*/ 154550 h 502286"/>
              <a:gd name="connsiteX10" fmla="*/ 154550 w 502286"/>
              <a:gd name="connsiteY10" fmla="*/ 96593 h 502286"/>
              <a:gd name="connsiteX11" fmla="*/ 270462 w 502286"/>
              <a:gd name="connsiteY11" fmla="*/ 96593 h 502286"/>
              <a:gd name="connsiteX12" fmla="*/ 270462 w 502286"/>
              <a:gd name="connsiteY12" fmla="*/ 231824 h 502286"/>
              <a:gd name="connsiteX13" fmla="*/ 154550 w 502286"/>
              <a:gd name="connsiteY13" fmla="*/ 231824 h 502286"/>
              <a:gd name="connsiteX14" fmla="*/ 154550 w 502286"/>
              <a:gd name="connsiteY14" fmla="*/ 173868 h 502286"/>
              <a:gd name="connsiteX15" fmla="*/ 0 w 502286"/>
              <a:gd name="connsiteY15" fmla="*/ 173868 h 502286"/>
              <a:gd name="connsiteX16" fmla="*/ 0 w 502286"/>
              <a:gd name="connsiteY16" fmla="*/ 328418 h 502286"/>
              <a:gd name="connsiteX17" fmla="*/ 154550 w 502286"/>
              <a:gd name="connsiteY17" fmla="*/ 328418 h 502286"/>
              <a:gd name="connsiteX18" fmla="*/ 154550 w 502286"/>
              <a:gd name="connsiteY18" fmla="*/ 270462 h 502286"/>
              <a:gd name="connsiteX19" fmla="*/ 270462 w 502286"/>
              <a:gd name="connsiteY19" fmla="*/ 270462 h 502286"/>
              <a:gd name="connsiteX20" fmla="*/ 270462 w 502286"/>
              <a:gd name="connsiteY20" fmla="*/ 405693 h 502286"/>
              <a:gd name="connsiteX21" fmla="*/ 154550 w 502286"/>
              <a:gd name="connsiteY21" fmla="*/ 405693 h 502286"/>
              <a:gd name="connsiteX22" fmla="*/ 154550 w 502286"/>
              <a:gd name="connsiteY22" fmla="*/ 347736 h 502286"/>
              <a:gd name="connsiteX23" fmla="*/ 0 w 502286"/>
              <a:gd name="connsiteY23" fmla="*/ 347736 h 502286"/>
              <a:gd name="connsiteX24" fmla="*/ 0 w 502286"/>
              <a:gd name="connsiteY24" fmla="*/ 502286 h 502286"/>
              <a:gd name="connsiteX25" fmla="*/ 154550 w 502286"/>
              <a:gd name="connsiteY25" fmla="*/ 502286 h 502286"/>
              <a:gd name="connsiteX26" fmla="*/ 154550 w 502286"/>
              <a:gd name="connsiteY26" fmla="*/ 444330 h 502286"/>
              <a:gd name="connsiteX27" fmla="*/ 309099 w 502286"/>
              <a:gd name="connsiteY27" fmla="*/ 444330 h 502286"/>
              <a:gd name="connsiteX28" fmla="*/ 309099 w 502286"/>
              <a:gd name="connsiteY28" fmla="*/ 270462 h 502286"/>
              <a:gd name="connsiteX29" fmla="*/ 428682 w 502286"/>
              <a:gd name="connsiteY29" fmla="*/ 270462 h 502286"/>
              <a:gd name="connsiteX30" fmla="*/ 394488 w 502286"/>
              <a:gd name="connsiteY30" fmla="*/ 305622 h 502286"/>
              <a:gd name="connsiteX31" fmla="*/ 422113 w 502286"/>
              <a:gd name="connsiteY31" fmla="*/ 332668 h 502286"/>
              <a:gd name="connsiteX32" fmla="*/ 502286 w 502286"/>
              <a:gd name="connsiteY32" fmla="*/ 251143 h 502286"/>
              <a:gd name="connsiteX33" fmla="*/ 115912 w 502286"/>
              <a:gd name="connsiteY33" fmla="*/ 115912 h 502286"/>
              <a:gd name="connsiteX34" fmla="*/ 38637 w 502286"/>
              <a:gd name="connsiteY34" fmla="*/ 115912 h 502286"/>
              <a:gd name="connsiteX35" fmla="*/ 38637 w 502286"/>
              <a:gd name="connsiteY35" fmla="*/ 38637 h 502286"/>
              <a:gd name="connsiteX36" fmla="*/ 115912 w 502286"/>
              <a:gd name="connsiteY36" fmla="*/ 38637 h 502286"/>
              <a:gd name="connsiteX37" fmla="*/ 115912 w 502286"/>
              <a:gd name="connsiteY37" fmla="*/ 289780 h 502286"/>
              <a:gd name="connsiteX38" fmla="*/ 38637 w 502286"/>
              <a:gd name="connsiteY38" fmla="*/ 289780 h 502286"/>
              <a:gd name="connsiteX39" fmla="*/ 38637 w 502286"/>
              <a:gd name="connsiteY39" fmla="*/ 212506 h 502286"/>
              <a:gd name="connsiteX40" fmla="*/ 115912 w 502286"/>
              <a:gd name="connsiteY40" fmla="*/ 212506 h 502286"/>
              <a:gd name="connsiteX41" fmla="*/ 115912 w 502286"/>
              <a:gd name="connsiteY41" fmla="*/ 463649 h 502286"/>
              <a:gd name="connsiteX42" fmla="*/ 38637 w 502286"/>
              <a:gd name="connsiteY42" fmla="*/ 463649 h 502286"/>
              <a:gd name="connsiteX43" fmla="*/ 38637 w 502286"/>
              <a:gd name="connsiteY43" fmla="*/ 386374 h 502286"/>
              <a:gd name="connsiteX44" fmla="*/ 115912 w 502286"/>
              <a:gd name="connsiteY44" fmla="*/ 386374 h 50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2286" h="502286">
                <a:moveTo>
                  <a:pt x="419022" y="169618"/>
                </a:moveTo>
                <a:lnTo>
                  <a:pt x="392169" y="197437"/>
                </a:lnTo>
                <a:lnTo>
                  <a:pt x="427716" y="231824"/>
                </a:lnTo>
                <a:lnTo>
                  <a:pt x="309099" y="231824"/>
                </a:lnTo>
                <a:lnTo>
                  <a:pt x="309099" y="57956"/>
                </a:lnTo>
                <a:lnTo>
                  <a:pt x="154550" y="57956"/>
                </a:lnTo>
                <a:lnTo>
                  <a:pt x="154550" y="0"/>
                </a:lnTo>
                <a:lnTo>
                  <a:pt x="0" y="0"/>
                </a:lnTo>
                <a:lnTo>
                  <a:pt x="0" y="154550"/>
                </a:lnTo>
                <a:lnTo>
                  <a:pt x="154550" y="154550"/>
                </a:lnTo>
                <a:lnTo>
                  <a:pt x="154550" y="96593"/>
                </a:lnTo>
                <a:lnTo>
                  <a:pt x="270462" y="96593"/>
                </a:lnTo>
                <a:lnTo>
                  <a:pt x="270462" y="231824"/>
                </a:lnTo>
                <a:lnTo>
                  <a:pt x="154550" y="231824"/>
                </a:lnTo>
                <a:lnTo>
                  <a:pt x="154550" y="173868"/>
                </a:lnTo>
                <a:lnTo>
                  <a:pt x="0" y="173868"/>
                </a:lnTo>
                <a:lnTo>
                  <a:pt x="0" y="328418"/>
                </a:lnTo>
                <a:lnTo>
                  <a:pt x="154550" y="328418"/>
                </a:lnTo>
                <a:lnTo>
                  <a:pt x="154550" y="270462"/>
                </a:lnTo>
                <a:lnTo>
                  <a:pt x="270462" y="270462"/>
                </a:lnTo>
                <a:lnTo>
                  <a:pt x="270462" y="405693"/>
                </a:lnTo>
                <a:lnTo>
                  <a:pt x="154550" y="405693"/>
                </a:lnTo>
                <a:lnTo>
                  <a:pt x="154550" y="347736"/>
                </a:lnTo>
                <a:lnTo>
                  <a:pt x="0" y="347736"/>
                </a:lnTo>
                <a:lnTo>
                  <a:pt x="0" y="502286"/>
                </a:lnTo>
                <a:lnTo>
                  <a:pt x="154550" y="502286"/>
                </a:lnTo>
                <a:lnTo>
                  <a:pt x="154550" y="444330"/>
                </a:lnTo>
                <a:lnTo>
                  <a:pt x="309099" y="444330"/>
                </a:lnTo>
                <a:lnTo>
                  <a:pt x="309099" y="270462"/>
                </a:lnTo>
                <a:lnTo>
                  <a:pt x="428682" y="270462"/>
                </a:lnTo>
                <a:lnTo>
                  <a:pt x="394488" y="305622"/>
                </a:lnTo>
                <a:lnTo>
                  <a:pt x="422113" y="332668"/>
                </a:lnTo>
                <a:lnTo>
                  <a:pt x="502286" y="251143"/>
                </a:lnTo>
                <a:close/>
                <a:moveTo>
                  <a:pt x="115912" y="115912"/>
                </a:moveTo>
                <a:lnTo>
                  <a:pt x="38637" y="115912"/>
                </a:lnTo>
                <a:lnTo>
                  <a:pt x="38637" y="38637"/>
                </a:lnTo>
                <a:lnTo>
                  <a:pt x="115912" y="38637"/>
                </a:lnTo>
                <a:close/>
                <a:moveTo>
                  <a:pt x="115912" y="289780"/>
                </a:moveTo>
                <a:lnTo>
                  <a:pt x="38637" y="289780"/>
                </a:lnTo>
                <a:lnTo>
                  <a:pt x="38637" y="212506"/>
                </a:lnTo>
                <a:lnTo>
                  <a:pt x="115912" y="212506"/>
                </a:lnTo>
                <a:close/>
                <a:moveTo>
                  <a:pt x="115912" y="463649"/>
                </a:moveTo>
                <a:lnTo>
                  <a:pt x="38637" y="463649"/>
                </a:lnTo>
                <a:lnTo>
                  <a:pt x="38637" y="386374"/>
                </a:lnTo>
                <a:lnTo>
                  <a:pt x="115912" y="386374"/>
                </a:lnTo>
                <a:close/>
              </a:path>
            </a:pathLst>
          </a:custGeom>
          <a:solidFill>
            <a:srgbClr val="081D4D"/>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130244422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E1DD-279D-E749-8B57-FA4DDA9E5E9F}"/>
              </a:ext>
            </a:extLst>
          </p:cNvPr>
          <p:cNvSpPr>
            <a:spLocks noGrp="1"/>
          </p:cNvSpPr>
          <p:nvPr>
            <p:ph type="ctrTitle"/>
          </p:nvPr>
        </p:nvSpPr>
        <p:spPr>
          <a:xfrm>
            <a:off x="1171866" y="1983744"/>
            <a:ext cx="4796267" cy="972267"/>
          </a:xfrm>
        </p:spPr>
        <p:txBody>
          <a:bodyPr/>
          <a:lstStyle/>
          <a:p>
            <a:r>
              <a:rPr lang="en-US" dirty="0"/>
              <a:t>Questions?</a:t>
            </a:r>
          </a:p>
        </p:txBody>
      </p:sp>
    </p:spTree>
    <p:extLst>
      <p:ext uri="{BB962C8B-B14F-4D97-AF65-F5344CB8AC3E}">
        <p14:creationId xmlns:p14="http://schemas.microsoft.com/office/powerpoint/2010/main" val="14573967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E1DD-279D-E749-8B57-FA4DDA9E5E9F}"/>
              </a:ext>
            </a:extLst>
          </p:cNvPr>
          <p:cNvSpPr>
            <a:spLocks noGrp="1"/>
          </p:cNvSpPr>
          <p:nvPr>
            <p:ph type="ctrTitle"/>
          </p:nvPr>
        </p:nvSpPr>
        <p:spPr>
          <a:xfrm>
            <a:off x="1097280" y="583210"/>
            <a:ext cx="5674983" cy="972267"/>
          </a:xfrm>
        </p:spPr>
        <p:txBody>
          <a:bodyPr/>
          <a:lstStyle/>
          <a:p>
            <a:r>
              <a:rPr lang="en-US" dirty="0"/>
              <a:t>Thank You</a:t>
            </a:r>
          </a:p>
        </p:txBody>
      </p:sp>
      <p:sp>
        <p:nvSpPr>
          <p:cNvPr id="3" name="TextBox 2">
            <a:extLst>
              <a:ext uri="{FF2B5EF4-FFF2-40B4-BE49-F238E27FC236}">
                <a16:creationId xmlns:a16="http://schemas.microsoft.com/office/drawing/2014/main" id="{0A8EAF60-A71C-5170-245D-F6AC226AE1A6}"/>
              </a:ext>
            </a:extLst>
          </p:cNvPr>
          <p:cNvSpPr txBox="1"/>
          <p:nvPr/>
        </p:nvSpPr>
        <p:spPr>
          <a:xfrm>
            <a:off x="1097280" y="2155460"/>
            <a:ext cx="2729819" cy="905479"/>
          </a:xfrm>
          <a:prstGeom prst="rect">
            <a:avLst/>
          </a:prstGeom>
        </p:spPr>
        <p:txBody>
          <a:bodyPr vert="horz" wrap="square" lIns="0" tIns="0" rIns="0" bIns="0" rtlCol="0">
            <a:noAutofit/>
          </a:bodyPr>
          <a:lstStyle/>
          <a:p>
            <a:pPr marL="0" indent="0" algn="l">
              <a:spcBef>
                <a:spcPts val="0"/>
              </a:spcBef>
              <a:spcAft>
                <a:spcPts val="600"/>
              </a:spcAft>
              <a:buFontTx/>
              <a:buNone/>
            </a:pPr>
            <a:r>
              <a:rPr lang="en-US" sz="1200" b="0" i="0" dirty="0">
                <a:solidFill>
                  <a:srgbClr val="06163A"/>
                </a:solidFill>
                <a:latin typeface="Tenorite" pitchFamily="2" charset="0"/>
              </a:rPr>
              <a:t>Advisors enter your securities disclosure here </a:t>
            </a:r>
          </a:p>
          <a:p>
            <a:pPr marL="0" indent="0" algn="l">
              <a:spcBef>
                <a:spcPts val="0"/>
              </a:spcBef>
              <a:spcAft>
                <a:spcPts val="600"/>
              </a:spcAft>
              <a:buFontTx/>
              <a:buNone/>
            </a:pPr>
            <a:endParaRPr lang="en-US" sz="1200" dirty="0">
              <a:solidFill>
                <a:srgbClr val="06163A"/>
              </a:solidFill>
              <a:latin typeface="Tenorite" pitchFamily="2" charset="0"/>
            </a:endParaRPr>
          </a:p>
          <a:p>
            <a:pPr marL="0" indent="0" algn="l">
              <a:spcBef>
                <a:spcPts val="0"/>
              </a:spcBef>
              <a:spcAft>
                <a:spcPts val="600"/>
              </a:spcAft>
              <a:buFontTx/>
              <a:buNone/>
            </a:pPr>
            <a:endParaRPr lang="en-US" sz="1200" b="0" i="0" dirty="0">
              <a:solidFill>
                <a:srgbClr val="06163A"/>
              </a:solidFill>
              <a:latin typeface="Tenorite" pitchFamily="2" charset="0"/>
            </a:endParaRPr>
          </a:p>
        </p:txBody>
      </p:sp>
      <p:sp>
        <p:nvSpPr>
          <p:cNvPr id="6" name="TextBox 5">
            <a:extLst>
              <a:ext uri="{FF2B5EF4-FFF2-40B4-BE49-F238E27FC236}">
                <a16:creationId xmlns:a16="http://schemas.microsoft.com/office/drawing/2014/main" id="{42E26BA7-8DCE-F202-C633-729D1B3BC339}"/>
              </a:ext>
            </a:extLst>
          </p:cNvPr>
          <p:cNvSpPr txBox="1"/>
          <p:nvPr/>
        </p:nvSpPr>
        <p:spPr>
          <a:xfrm>
            <a:off x="4868972" y="2155460"/>
            <a:ext cx="2729819" cy="1128504"/>
          </a:xfrm>
          <a:prstGeom prst="rect">
            <a:avLst/>
          </a:prstGeom>
        </p:spPr>
        <p:txBody>
          <a:bodyPr vert="horz" wrap="square" lIns="0" tIns="0" rIns="0" bIns="0" rtlCol="0">
            <a:noAutofit/>
          </a:bodyPr>
          <a:lstStyle/>
          <a:p>
            <a:pPr marL="0" indent="0" algn="l">
              <a:spcBef>
                <a:spcPts val="0"/>
              </a:spcBef>
              <a:spcAft>
                <a:spcPts val="600"/>
              </a:spcAft>
              <a:buFontTx/>
              <a:buNone/>
            </a:pPr>
            <a:r>
              <a:rPr lang="en-US" sz="1200" b="0" i="0" dirty="0">
                <a:solidFill>
                  <a:srgbClr val="06163A"/>
                </a:solidFill>
                <a:latin typeface="Tenorite" pitchFamily="2" charset="0"/>
              </a:rPr>
              <a:t>Contact information</a:t>
            </a:r>
            <a:br>
              <a:rPr lang="en-US" sz="1200" b="0" i="0" dirty="0">
                <a:solidFill>
                  <a:srgbClr val="06163A"/>
                </a:solidFill>
                <a:latin typeface="Tenorite" pitchFamily="2" charset="0"/>
              </a:rPr>
            </a:br>
            <a:r>
              <a:rPr lang="en-US" sz="1200" dirty="0">
                <a:solidFill>
                  <a:srgbClr val="06163A"/>
                </a:solidFill>
                <a:latin typeface="Tenorite" pitchFamily="2" charset="0"/>
              </a:rPr>
              <a:t>John Smith</a:t>
            </a:r>
            <a:br>
              <a:rPr lang="en-US" sz="1200" dirty="0">
                <a:solidFill>
                  <a:srgbClr val="06163A"/>
                </a:solidFill>
                <a:latin typeface="Tenorite" pitchFamily="2" charset="0"/>
              </a:rPr>
            </a:br>
            <a:r>
              <a:rPr lang="en-US" sz="1200" dirty="0">
                <a:solidFill>
                  <a:srgbClr val="06163A"/>
                </a:solidFill>
                <a:latin typeface="Tenorite" pitchFamily="2" charset="0"/>
              </a:rPr>
              <a:t>DBA if applicable</a:t>
            </a:r>
            <a:br>
              <a:rPr lang="en-US" sz="1200" dirty="0">
                <a:solidFill>
                  <a:srgbClr val="06163A"/>
                </a:solidFill>
                <a:latin typeface="Tenorite" pitchFamily="2" charset="0"/>
              </a:rPr>
            </a:br>
            <a:r>
              <a:rPr lang="en-US" sz="1200" dirty="0">
                <a:solidFill>
                  <a:srgbClr val="06163A"/>
                </a:solidFill>
                <a:latin typeface="Tenorite" pitchFamily="2" charset="0"/>
              </a:rPr>
              <a:t>Tel:</a:t>
            </a:r>
            <a:br>
              <a:rPr lang="en-US" sz="1200" dirty="0">
                <a:solidFill>
                  <a:srgbClr val="06163A"/>
                </a:solidFill>
                <a:latin typeface="Tenorite" pitchFamily="2" charset="0"/>
              </a:rPr>
            </a:br>
            <a:r>
              <a:rPr lang="en-US" sz="1200" dirty="0">
                <a:solidFill>
                  <a:srgbClr val="06163A"/>
                </a:solidFill>
                <a:latin typeface="Tenorite" pitchFamily="2" charset="0"/>
              </a:rPr>
              <a:t>Cell:</a:t>
            </a:r>
            <a:br>
              <a:rPr lang="en-US" sz="1200" dirty="0">
                <a:solidFill>
                  <a:srgbClr val="06163A"/>
                </a:solidFill>
                <a:latin typeface="Tenorite" pitchFamily="2" charset="0"/>
              </a:rPr>
            </a:br>
            <a:r>
              <a:rPr lang="en-US" sz="1200" dirty="0">
                <a:solidFill>
                  <a:srgbClr val="06163A"/>
                </a:solidFill>
                <a:latin typeface="Tenorite" pitchFamily="2" charset="0"/>
              </a:rPr>
              <a:t>Email:</a:t>
            </a:r>
            <a:endParaRPr lang="en-US" sz="1200" b="0" i="0" dirty="0">
              <a:solidFill>
                <a:srgbClr val="06163A"/>
              </a:solidFill>
              <a:latin typeface="Tenorite" pitchFamily="2" charset="0"/>
            </a:endParaRPr>
          </a:p>
        </p:txBody>
      </p:sp>
    </p:spTree>
    <p:extLst>
      <p:ext uri="{BB962C8B-B14F-4D97-AF65-F5344CB8AC3E}">
        <p14:creationId xmlns:p14="http://schemas.microsoft.com/office/powerpoint/2010/main" val="10905346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E1DD-279D-E749-8B57-FA4DDA9E5E9F}"/>
              </a:ext>
            </a:extLst>
          </p:cNvPr>
          <p:cNvSpPr>
            <a:spLocks noGrp="1"/>
          </p:cNvSpPr>
          <p:nvPr>
            <p:ph type="ctrTitle"/>
          </p:nvPr>
        </p:nvSpPr>
        <p:spPr>
          <a:xfrm>
            <a:off x="866203" y="1244599"/>
            <a:ext cx="3572447" cy="1361127"/>
          </a:xfrm>
        </p:spPr>
        <p:txBody>
          <a:bodyPr anchor="b">
            <a:normAutofit/>
          </a:bodyPr>
          <a:lstStyle/>
          <a:p>
            <a:pPr>
              <a:lnSpc>
                <a:spcPct val="90000"/>
              </a:lnSpc>
            </a:pPr>
            <a:r>
              <a:rPr lang="en-US" dirty="0"/>
              <a:t>1. Reasons to Create a Financial Plan	</a:t>
            </a:r>
          </a:p>
        </p:txBody>
      </p:sp>
      <p:sp>
        <p:nvSpPr>
          <p:cNvPr id="9" name="Footer Placeholder 3">
            <a:extLst>
              <a:ext uri="{FF2B5EF4-FFF2-40B4-BE49-F238E27FC236}">
                <a16:creationId xmlns:a16="http://schemas.microsoft.com/office/drawing/2014/main" id="{C4B4C4BD-60D5-1E6F-7BBF-447AD93E1FD0}"/>
              </a:ext>
            </a:extLst>
          </p:cNvPr>
          <p:cNvSpPr>
            <a:spLocks noGrp="1"/>
          </p:cNvSpPr>
          <p:nvPr>
            <p:ph type="ftr" sz="quarter" idx="19"/>
          </p:nvPr>
        </p:nvSpPr>
        <p:spPr>
          <a:xfrm>
            <a:off x="866203" y="4859338"/>
            <a:ext cx="3572446" cy="117760"/>
          </a:xfrm>
        </p:spPr>
        <p:txBody>
          <a:bodyPr/>
          <a:lstStyle/>
          <a:p>
            <a:pPr>
              <a:spcAft>
                <a:spcPts val="600"/>
              </a:spcAft>
            </a:pPr>
            <a:r>
              <a:rPr lang="en-US"/>
              <a:t>Member FINRA/SIPC</a:t>
            </a:r>
          </a:p>
        </p:txBody>
      </p:sp>
    </p:spTree>
    <p:extLst>
      <p:ext uri="{BB962C8B-B14F-4D97-AF65-F5344CB8AC3E}">
        <p14:creationId xmlns:p14="http://schemas.microsoft.com/office/powerpoint/2010/main" val="151078754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3454400"/>
          </a:xfrm>
        </p:spPr>
        <p:txBody>
          <a:bodyPr/>
          <a:lstStyle/>
          <a:p>
            <a:pPr marL="288925" indent="-288925">
              <a:spcBef>
                <a:spcPts val="1000"/>
              </a:spcBef>
            </a:pPr>
            <a:r>
              <a:rPr lang="en-US" sz="1600" dirty="0">
                <a:solidFill>
                  <a:srgbClr val="06163A"/>
                </a:solidFill>
              </a:rPr>
              <a:t>1.	Separation of Finances</a:t>
            </a:r>
          </a:p>
          <a:p>
            <a:pPr marL="288925" indent="-288925">
              <a:spcBef>
                <a:spcPts val="1000"/>
              </a:spcBef>
            </a:pPr>
            <a:r>
              <a:rPr lang="en-US" sz="1600" dirty="0">
                <a:solidFill>
                  <a:srgbClr val="06163A"/>
                </a:solidFill>
              </a:rPr>
              <a:t>2.	Wealth Accumulation</a:t>
            </a:r>
          </a:p>
          <a:p>
            <a:pPr marL="288925" indent="-288925">
              <a:spcBef>
                <a:spcPts val="1000"/>
              </a:spcBef>
            </a:pPr>
            <a:r>
              <a:rPr lang="en-US" sz="1600" dirty="0">
                <a:solidFill>
                  <a:srgbClr val="06163A"/>
                </a:solidFill>
              </a:rPr>
              <a:t>3.	Risk Management</a:t>
            </a:r>
          </a:p>
          <a:p>
            <a:pPr marL="288925" indent="-288925">
              <a:spcBef>
                <a:spcPts val="1000"/>
              </a:spcBef>
            </a:pPr>
            <a:r>
              <a:rPr lang="en-US" sz="1600" dirty="0">
                <a:solidFill>
                  <a:srgbClr val="06163A"/>
                </a:solidFill>
              </a:rPr>
              <a:t>4.	Succession Planning</a:t>
            </a:r>
          </a:p>
          <a:p>
            <a:pPr marL="288925" indent="-288925">
              <a:spcBef>
                <a:spcPts val="1000"/>
              </a:spcBef>
            </a:pPr>
            <a:r>
              <a:rPr lang="en-US" sz="1600" dirty="0">
                <a:solidFill>
                  <a:srgbClr val="06163A"/>
                </a:solidFill>
              </a:rPr>
              <a:t>5.	Retirement Planning</a:t>
            </a:r>
          </a:p>
          <a:p>
            <a:pPr>
              <a:buClr>
                <a:srgbClr val="BE5500"/>
              </a:buClr>
            </a:pPr>
            <a:endParaRPr lang="en-US" sz="1600" dirty="0">
              <a:solidFill>
                <a:srgbClr val="06163A"/>
              </a:solidFill>
            </a:endParaRP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Reasons to Create a Financial Plan</a:t>
            </a:r>
          </a:p>
        </p:txBody>
      </p:sp>
      <p:pic>
        <p:nvPicPr>
          <p:cNvPr id="4" name="Picture Placeholder 38">
            <a:extLst>
              <a:ext uri="{FF2B5EF4-FFF2-40B4-BE49-F238E27FC236}">
                <a16:creationId xmlns:a16="http://schemas.microsoft.com/office/drawing/2014/main" id="{986758A0-F478-14A8-441C-953CC41E9C80}"/>
              </a:ext>
            </a:extLst>
          </p:cNvPr>
          <p:cNvPicPr>
            <a:picLocks noChangeAspect="1"/>
          </p:cNvPicPr>
          <p:nvPr/>
        </p:nvPicPr>
        <p:blipFill>
          <a:blip r:embed="rId3"/>
          <a:srcRect l="334" r="334"/>
          <a:stretch/>
        </p:blipFill>
        <p:spPr>
          <a:xfrm>
            <a:off x="6083299" y="1055897"/>
            <a:ext cx="2508251" cy="3048000"/>
          </a:xfrm>
          <a:prstGeom prst="rect">
            <a:avLst/>
          </a:prstGeom>
        </p:spPr>
      </p:pic>
    </p:spTree>
    <p:extLst>
      <p:ext uri="{BB962C8B-B14F-4D97-AF65-F5344CB8AC3E}">
        <p14:creationId xmlns:p14="http://schemas.microsoft.com/office/powerpoint/2010/main" val="42539172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sz="2400" dirty="0"/>
              <a:t>Reasons to have a Personal Financial Plan</a:t>
            </a:r>
            <a:endParaRPr lang="en-US" dirty="0"/>
          </a:p>
        </p:txBody>
      </p:sp>
      <p:pic>
        <p:nvPicPr>
          <p:cNvPr id="5" name="Picture Placeholder 13" descr="A person holding a tablet&#10;&#10;Description automatically generated">
            <a:extLst>
              <a:ext uri="{FF2B5EF4-FFF2-40B4-BE49-F238E27FC236}">
                <a16:creationId xmlns:a16="http://schemas.microsoft.com/office/drawing/2014/main" id="{BBBE6B15-A8B1-9363-5415-A2DA2998F83C}"/>
              </a:ext>
            </a:extLst>
          </p:cNvPr>
          <p:cNvPicPr>
            <a:picLocks noChangeAspect="1"/>
          </p:cNvPicPr>
          <p:nvPr/>
        </p:nvPicPr>
        <p:blipFill>
          <a:blip r:embed="rId3"/>
          <a:srcRect l="88" r="88"/>
          <a:stretch>
            <a:fillRect/>
          </a:stretch>
        </p:blipFill>
        <p:spPr>
          <a:xfrm>
            <a:off x="5413492" y="1048038"/>
            <a:ext cx="3166627" cy="3650962"/>
          </a:xfrm>
          <a:prstGeom prst="rect">
            <a:avLst/>
          </a:prstGeom>
        </p:spPr>
      </p:pic>
      <p:sp>
        <p:nvSpPr>
          <p:cNvPr id="8" name="Content Placeholder 7">
            <a:extLst>
              <a:ext uri="{FF2B5EF4-FFF2-40B4-BE49-F238E27FC236}">
                <a16:creationId xmlns:a16="http://schemas.microsoft.com/office/drawing/2014/main" id="{1264D3B3-8D8C-AE50-3287-13CEE5C7F2F3}"/>
              </a:ext>
            </a:extLst>
          </p:cNvPr>
          <p:cNvSpPr>
            <a:spLocks noGrp="1"/>
          </p:cNvSpPr>
          <p:nvPr>
            <p:ph sz="quarter" idx="14"/>
          </p:nvPr>
        </p:nvSpPr>
        <p:spPr>
          <a:xfrm>
            <a:off x="256623" y="1146319"/>
            <a:ext cx="4315378" cy="3454400"/>
          </a:xfrm>
        </p:spPr>
        <p:txBody>
          <a:bodyPr/>
          <a:lstStyle/>
          <a:p>
            <a:pPr marL="234950" indent="-234950">
              <a:spcBef>
                <a:spcPts val="0"/>
              </a:spcBef>
              <a:spcAft>
                <a:spcPts val="1000"/>
              </a:spcAft>
              <a:tabLst>
                <a:tab pos="227013" algn="l"/>
              </a:tabLst>
            </a:pPr>
            <a:r>
              <a:rPr lang="en-US" sz="1400" b="1" dirty="0">
                <a:solidFill>
                  <a:srgbClr val="43CEAB"/>
                </a:solidFill>
              </a:rPr>
              <a:t>Separation of Finances </a:t>
            </a:r>
          </a:p>
          <a:p>
            <a:pPr marL="577850" lvl="1" indent="-342900">
              <a:spcBef>
                <a:spcPts val="0"/>
              </a:spcBef>
              <a:spcAft>
                <a:spcPts val="1000"/>
              </a:spcAft>
              <a:buFont typeface="+mj-lt"/>
              <a:buAutoNum type="arabicPeriod"/>
              <a:tabLst>
                <a:tab pos="227013" algn="l"/>
              </a:tabLst>
            </a:pPr>
            <a:r>
              <a:rPr lang="en-US" b="0" dirty="0"/>
              <a:t>Personal and business cash flow </a:t>
            </a:r>
          </a:p>
          <a:p>
            <a:pPr marL="577850" lvl="1" indent="-342900">
              <a:spcBef>
                <a:spcPts val="0"/>
              </a:spcBef>
              <a:spcAft>
                <a:spcPts val="1000"/>
              </a:spcAft>
              <a:buFont typeface="+mj-lt"/>
              <a:buAutoNum type="arabicPeriod"/>
              <a:tabLst>
                <a:tab pos="227013" algn="l"/>
              </a:tabLst>
            </a:pPr>
            <a:r>
              <a:rPr lang="en-US" b="0" dirty="0"/>
              <a:t>Personal and business investment accounts </a:t>
            </a:r>
          </a:p>
          <a:p>
            <a:pPr marL="573088" lvl="1" indent="-342900">
              <a:spcBef>
                <a:spcPts val="0"/>
              </a:spcBef>
              <a:spcAft>
                <a:spcPts val="1000"/>
              </a:spcAft>
              <a:buFont typeface="+mj-lt"/>
              <a:buAutoNum type="arabicPeriod"/>
              <a:tabLst>
                <a:tab pos="227013" algn="l"/>
              </a:tabLst>
            </a:pPr>
            <a:r>
              <a:rPr lang="en-US" b="0" dirty="0"/>
              <a:t>Personal debt versus any debt you accumulate in running your business</a:t>
            </a:r>
          </a:p>
          <a:p>
            <a:endParaRPr lang="en-US" dirty="0"/>
          </a:p>
        </p:txBody>
      </p:sp>
    </p:spTree>
    <p:extLst>
      <p:ext uri="{BB962C8B-B14F-4D97-AF65-F5344CB8AC3E}">
        <p14:creationId xmlns:p14="http://schemas.microsoft.com/office/powerpoint/2010/main" val="25980010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323FEF-C1F4-5A15-BE39-28CE363757E1}"/>
              </a:ext>
            </a:extLst>
          </p:cNvPr>
          <p:cNvSpPr>
            <a:spLocks noGrp="1"/>
          </p:cNvSpPr>
          <p:nvPr>
            <p:ph type="ftr" sz="quarter" idx="12"/>
          </p:nvPr>
        </p:nvSpPr>
        <p:spPr/>
        <p:txBody>
          <a:bodyPr/>
          <a:lstStyle/>
          <a:p>
            <a:r>
              <a:rPr lang="en-US"/>
              <a:t>Member FINRA/SIPC</a:t>
            </a:r>
            <a:endParaRPr lang="en-US" dirty="0"/>
          </a:p>
        </p:txBody>
      </p:sp>
      <p:sp>
        <p:nvSpPr>
          <p:cNvPr id="6" name="Title 2">
            <a:extLst>
              <a:ext uri="{FF2B5EF4-FFF2-40B4-BE49-F238E27FC236}">
                <a16:creationId xmlns:a16="http://schemas.microsoft.com/office/drawing/2014/main" id="{77531335-EBAD-A2B4-4F52-CD64BAD2E8DF}"/>
              </a:ext>
            </a:extLst>
          </p:cNvPr>
          <p:cNvSpPr txBox="1">
            <a:spLocks/>
          </p:cNvSpPr>
          <p:nvPr/>
        </p:nvSpPr>
        <p:spPr>
          <a:xfrm>
            <a:off x="530776" y="471443"/>
            <a:ext cx="8069263" cy="552969"/>
          </a:xfrm>
          <a:prstGeom prst="rect">
            <a:avLst/>
          </a:prstGeom>
        </p:spPr>
        <p:txBody>
          <a:bodyPr vert="horz" lIns="0" tIns="0" rIns="0" bIns="0" rtlCol="0" anchor="t" anchorCtr="0">
            <a:noAutofit/>
          </a:bodyPr>
          <a:lstStyle>
            <a:lvl1pPr algn="l" defTabSz="411480" rtl="0" eaLnBrk="1" fontAlgn="base" hangingPunct="1">
              <a:lnSpc>
                <a:spcPct val="100000"/>
              </a:lnSpc>
              <a:spcBef>
                <a:spcPct val="0"/>
              </a:spcBef>
              <a:spcAft>
                <a:spcPct val="0"/>
              </a:spcAft>
              <a:defRPr sz="2200" b="0" i="0" kern="1200" cap="none" baseline="0">
                <a:solidFill>
                  <a:schemeClr val="accent6"/>
                </a:solidFill>
                <a:latin typeface="Georgia" panose="02040502050405020303" pitchFamily="18" charset="0"/>
                <a:ea typeface="+mj-ea"/>
                <a:cs typeface="Arial"/>
              </a:defRPr>
            </a:lvl1pPr>
            <a:lvl2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2pPr>
            <a:lvl3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3pPr>
            <a:lvl4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4pPr>
            <a:lvl5pPr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5pPr>
            <a:lvl6pPr marL="41148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6pPr>
            <a:lvl7pPr marL="82296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7pPr>
            <a:lvl8pPr marL="123444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8pPr>
            <a:lvl9pPr marL="1645920" algn="l" defTabSz="411480" rtl="0" eaLnBrk="1" fontAlgn="base" hangingPunct="1">
              <a:lnSpc>
                <a:spcPct val="90000"/>
              </a:lnSpc>
              <a:spcBef>
                <a:spcPct val="0"/>
              </a:spcBef>
              <a:spcAft>
                <a:spcPct val="0"/>
              </a:spcAft>
              <a:defRPr sz="1980">
                <a:solidFill>
                  <a:srgbClr val="042E5E"/>
                </a:solidFill>
                <a:latin typeface="Arial" pitchFamily="34" charset="0"/>
                <a:cs typeface="Arial" pitchFamily="34" charset="0"/>
              </a:defRPr>
            </a:lvl9pPr>
          </a:lstStyle>
          <a:p>
            <a:r>
              <a:rPr lang="en-US" dirty="0"/>
              <a:t>Separation of Finances</a:t>
            </a:r>
          </a:p>
        </p:txBody>
      </p:sp>
      <p:sp>
        <p:nvSpPr>
          <p:cNvPr id="7" name="Content Placeholder 3">
            <a:extLst>
              <a:ext uri="{FF2B5EF4-FFF2-40B4-BE49-F238E27FC236}">
                <a16:creationId xmlns:a16="http://schemas.microsoft.com/office/drawing/2014/main" id="{34B6426E-EAD8-2C49-0002-338777E2BB2A}"/>
              </a:ext>
            </a:extLst>
          </p:cNvPr>
          <p:cNvSpPr txBox="1">
            <a:spLocks/>
          </p:cNvSpPr>
          <p:nvPr/>
        </p:nvSpPr>
        <p:spPr>
          <a:xfrm>
            <a:off x="530776" y="1557338"/>
            <a:ext cx="4332886" cy="3048000"/>
          </a:xfrm>
          <a:prstGeom prst="rect">
            <a:avLst/>
          </a:prstGeom>
        </p:spPr>
        <p:txBody>
          <a:bodyPr/>
          <a:lstStyle>
            <a:lvl1pPr marL="0" indent="0" algn="l" defTabSz="411480" rtl="0" eaLnBrk="1" fontAlgn="base" hangingPunct="1">
              <a:lnSpc>
                <a:spcPct val="100000"/>
              </a:lnSpc>
              <a:spcBef>
                <a:spcPts val="0"/>
              </a:spcBef>
              <a:spcAft>
                <a:spcPts val="600"/>
              </a:spcAft>
              <a:buClr>
                <a:schemeClr val="tx1"/>
              </a:buClr>
              <a:buFontTx/>
              <a:buNone/>
              <a:defRPr lang="en-US" sz="1200" b="0" i="0" kern="1200" dirty="0">
                <a:solidFill>
                  <a:schemeClr val="tx2"/>
                </a:solidFill>
                <a:latin typeface="Tenorite" pitchFamily="2" charset="0"/>
                <a:ea typeface="+mn-ea"/>
                <a:cs typeface="Arial"/>
              </a:defRPr>
            </a:lvl1pPr>
            <a:lvl2pPr marL="0" indent="0" algn="l" defTabSz="411480" rtl="0" eaLnBrk="1" fontAlgn="base" hangingPunct="1">
              <a:lnSpc>
                <a:spcPct val="100000"/>
              </a:lnSpc>
              <a:spcBef>
                <a:spcPts val="0"/>
              </a:spcBef>
              <a:spcAft>
                <a:spcPts val="600"/>
              </a:spcAft>
              <a:buClr>
                <a:schemeClr val="tx1"/>
              </a:buClr>
              <a:buFont typeface="Wingdings" pitchFamily="2" charset="2"/>
              <a:buNone/>
              <a:defRPr sz="1400" b="1" i="0" kern="1200">
                <a:solidFill>
                  <a:schemeClr val="accent5"/>
                </a:solidFill>
                <a:latin typeface="Tenorite" pitchFamily="2" charset="0"/>
                <a:ea typeface="+mn-ea"/>
                <a:cs typeface="Arial"/>
              </a:defRPr>
            </a:lvl2pPr>
            <a:lvl3pPr marL="0" indent="0" algn="l" defTabSz="411480" rtl="0" eaLnBrk="1" fontAlgn="base" hangingPunct="1">
              <a:lnSpc>
                <a:spcPct val="100000"/>
              </a:lnSpc>
              <a:spcBef>
                <a:spcPts val="0"/>
              </a:spcBef>
              <a:spcAft>
                <a:spcPts val="600"/>
              </a:spcAft>
              <a:buClr>
                <a:schemeClr val="tx1"/>
              </a:buClr>
              <a:buFontTx/>
              <a:buNone/>
              <a:defRPr sz="1200" b="1" i="0" kern="1200">
                <a:solidFill>
                  <a:schemeClr val="tx1"/>
                </a:solidFill>
                <a:latin typeface="Tenorite" pitchFamily="2" charset="0"/>
                <a:ea typeface="+mn-ea"/>
                <a:cs typeface="Arial"/>
              </a:defRPr>
            </a:lvl3pPr>
            <a:lvl4pPr marL="91440" indent="-91440" algn="l" defTabSz="411480" rtl="0" eaLnBrk="1" fontAlgn="base" hangingPunct="1">
              <a:lnSpc>
                <a:spcPct val="100000"/>
              </a:lnSpc>
              <a:spcBef>
                <a:spcPts val="0"/>
              </a:spcBef>
              <a:spcAft>
                <a:spcPts val="600"/>
              </a:spcAft>
              <a:buClr>
                <a:schemeClr val="accent6"/>
              </a:buClr>
              <a:buFont typeface="Arial" panose="020B0604020202020204" pitchFamily="34" charset="0"/>
              <a:buChar char="•"/>
              <a:defRPr sz="1200" b="0" i="0" kern="1200">
                <a:solidFill>
                  <a:schemeClr val="tx1"/>
                </a:solidFill>
                <a:latin typeface="Tenorite" pitchFamily="2" charset="0"/>
                <a:ea typeface="+mn-ea"/>
                <a:cs typeface="Arial"/>
              </a:defRPr>
            </a:lvl4pPr>
            <a:lvl5pPr marL="182880" indent="-91440" algn="l" defTabSz="411480" rtl="0" eaLnBrk="1" fontAlgn="base" hangingPunct="1">
              <a:lnSpc>
                <a:spcPct val="100000"/>
              </a:lnSpc>
              <a:spcBef>
                <a:spcPts val="0"/>
              </a:spcBef>
              <a:spcAft>
                <a:spcPts val="600"/>
              </a:spcAft>
              <a:buClr>
                <a:schemeClr val="accent5"/>
              </a:buClr>
              <a:buFont typeface="System Font Regular"/>
              <a:buChar char="-"/>
              <a:defRPr sz="1200" b="0" i="0" kern="1200">
                <a:solidFill>
                  <a:schemeClr val="tx1"/>
                </a:solidFill>
                <a:latin typeface="Tenorite" pitchFamily="2" charset="0"/>
                <a:ea typeface="+mn-ea"/>
                <a:cs typeface="Arial"/>
              </a:defRPr>
            </a:lvl5pPr>
            <a:lvl6pPr marL="274320" indent="-91440" algn="l" defTabSz="411480" rtl="0" eaLnBrk="1" latinLnBrk="0" hangingPunct="1">
              <a:spcBef>
                <a:spcPts val="0"/>
              </a:spcBef>
              <a:spcAft>
                <a:spcPts val="600"/>
              </a:spcAft>
              <a:buFont typeface="System Font Regular"/>
              <a:buChar char="∙"/>
              <a:defRPr sz="1200" b="0" i="1" kern="1200">
                <a:solidFill>
                  <a:schemeClr val="tx1"/>
                </a:solidFill>
                <a:latin typeface="Tenorite" pitchFamily="2" charset="0"/>
                <a:ea typeface="+mn-ea"/>
                <a:cs typeface="+mn-cs"/>
              </a:defRPr>
            </a:lvl6pPr>
            <a:lvl7pPr marL="137160" indent="-137160" algn="l" defTabSz="411480" rtl="0" eaLnBrk="1" latinLnBrk="0" hangingPunct="1">
              <a:spcBef>
                <a:spcPts val="0"/>
              </a:spcBef>
              <a:spcAft>
                <a:spcPts val="600"/>
              </a:spcAft>
              <a:buFont typeface="+mj-lt"/>
              <a:buAutoNum type="arabicPeriod"/>
              <a:defRPr sz="1200" b="0" i="0" kern="1200">
                <a:solidFill>
                  <a:schemeClr val="tx1"/>
                </a:solidFill>
                <a:latin typeface="Tenorite" pitchFamily="2" charset="0"/>
                <a:ea typeface="+mn-ea"/>
                <a:cs typeface="+mn-cs"/>
              </a:defRPr>
            </a:lvl7pPr>
            <a:lvl8pPr marL="274320" indent="-137160" algn="l" defTabSz="411480" rtl="0" eaLnBrk="1" latinLnBrk="0" hangingPunct="1">
              <a:spcBef>
                <a:spcPts val="0"/>
              </a:spcBef>
              <a:spcAft>
                <a:spcPts val="600"/>
              </a:spcAft>
              <a:buFont typeface="+mj-lt"/>
              <a:buAutoNum type="arabicPeriod"/>
              <a:defRPr sz="1200" b="0" i="0" kern="1200">
                <a:solidFill>
                  <a:schemeClr val="tx1"/>
                </a:solidFill>
                <a:latin typeface="Tenorite" pitchFamily="2" charset="0"/>
                <a:ea typeface="+mn-ea"/>
                <a:cs typeface="+mn-cs"/>
              </a:defRPr>
            </a:lvl8pPr>
            <a:lvl9pPr marL="0" indent="0" algn="l" defTabSz="411480" rtl="0" eaLnBrk="1" latinLnBrk="0" hangingPunct="1">
              <a:spcBef>
                <a:spcPts val="0"/>
              </a:spcBef>
              <a:spcAft>
                <a:spcPts val="600"/>
              </a:spcAft>
              <a:buFontTx/>
              <a:buNone/>
              <a:defRPr sz="1800" b="1" i="0" kern="1200">
                <a:solidFill>
                  <a:schemeClr val="accent6"/>
                </a:solidFill>
                <a:latin typeface="Tenorite" pitchFamily="2" charset="0"/>
                <a:ea typeface="+mn-ea"/>
                <a:cs typeface="+mn-cs"/>
              </a:defRPr>
            </a:lvl9pPr>
          </a:lstStyle>
          <a:p>
            <a:pPr marL="342900" lvl="1" indent="-342900">
              <a:spcAft>
                <a:spcPts val="1000"/>
              </a:spcAft>
              <a:buFont typeface="+mj-lt"/>
              <a:buAutoNum type="arabicPeriod"/>
            </a:pPr>
            <a:r>
              <a:rPr lang="en-US" b="0" dirty="0"/>
              <a:t>Avoid exposing personal assets to creditors</a:t>
            </a:r>
          </a:p>
          <a:p>
            <a:pPr marL="342900" lvl="1" indent="-342900">
              <a:spcAft>
                <a:spcPts val="1000"/>
              </a:spcAft>
              <a:buFont typeface="+mj-lt"/>
              <a:buAutoNum type="arabicPeriod"/>
            </a:pPr>
            <a:r>
              <a:rPr lang="en-US" b="0" dirty="0"/>
              <a:t>Protect family goals and legacy</a:t>
            </a:r>
          </a:p>
        </p:txBody>
      </p:sp>
      <p:sp>
        <p:nvSpPr>
          <p:cNvPr id="8" name="Freeform 1">
            <a:extLst>
              <a:ext uri="{FF2B5EF4-FFF2-40B4-BE49-F238E27FC236}">
                <a16:creationId xmlns:a16="http://schemas.microsoft.com/office/drawing/2014/main" id="{B1F2A89D-FB1B-2E8A-2508-684532C5E78E}"/>
              </a:ext>
            </a:extLst>
          </p:cNvPr>
          <p:cNvSpPr/>
          <p:nvPr/>
        </p:nvSpPr>
        <p:spPr>
          <a:xfrm>
            <a:off x="6051828" y="1350117"/>
            <a:ext cx="1061172" cy="1061172"/>
          </a:xfrm>
          <a:custGeom>
            <a:avLst/>
            <a:gdLst>
              <a:gd name="connsiteX0" fmla="*/ 193186 w 502286"/>
              <a:gd name="connsiteY0" fmla="*/ 231824 h 502286"/>
              <a:gd name="connsiteX1" fmla="*/ 309098 w 502286"/>
              <a:gd name="connsiteY1" fmla="*/ 231824 h 502286"/>
              <a:gd name="connsiteX2" fmla="*/ 309098 w 502286"/>
              <a:gd name="connsiteY2" fmla="*/ 270461 h 502286"/>
              <a:gd name="connsiteX3" fmla="*/ 193186 w 502286"/>
              <a:gd name="connsiteY3" fmla="*/ 270461 h 502286"/>
              <a:gd name="connsiteX4" fmla="*/ 115912 w 502286"/>
              <a:gd name="connsiteY4" fmla="*/ 154549 h 502286"/>
              <a:gd name="connsiteX5" fmla="*/ 115912 w 502286"/>
              <a:gd name="connsiteY5" fmla="*/ 222938 h 502286"/>
              <a:gd name="connsiteX6" fmla="*/ 84036 w 502286"/>
              <a:gd name="connsiteY6" fmla="*/ 270462 h 502286"/>
              <a:gd name="connsiteX7" fmla="*/ 38637 w 502286"/>
              <a:gd name="connsiteY7" fmla="*/ 270462 h 502286"/>
              <a:gd name="connsiteX8" fmla="*/ 38637 w 502286"/>
              <a:gd name="connsiteY8" fmla="*/ 347736 h 502286"/>
              <a:gd name="connsiteX9" fmla="*/ 84036 w 502286"/>
              <a:gd name="connsiteY9" fmla="*/ 347736 h 502286"/>
              <a:gd name="connsiteX10" fmla="*/ 154550 w 502286"/>
              <a:gd name="connsiteY10" fmla="*/ 418250 h 502286"/>
              <a:gd name="connsiteX11" fmla="*/ 154550 w 502286"/>
              <a:gd name="connsiteY11" fmla="*/ 463648 h 502286"/>
              <a:gd name="connsiteX12" fmla="*/ 193187 w 502286"/>
              <a:gd name="connsiteY12" fmla="*/ 463648 h 502286"/>
              <a:gd name="connsiteX13" fmla="*/ 193187 w 502286"/>
              <a:gd name="connsiteY13" fmla="*/ 425011 h 502286"/>
              <a:gd name="connsiteX14" fmla="*/ 309099 w 502286"/>
              <a:gd name="connsiteY14" fmla="*/ 425011 h 502286"/>
              <a:gd name="connsiteX15" fmla="*/ 309099 w 502286"/>
              <a:gd name="connsiteY15" fmla="*/ 463648 h 502286"/>
              <a:gd name="connsiteX16" fmla="*/ 347736 w 502286"/>
              <a:gd name="connsiteY16" fmla="*/ 463648 h 502286"/>
              <a:gd name="connsiteX17" fmla="*/ 347736 w 502286"/>
              <a:gd name="connsiteY17" fmla="*/ 418250 h 502286"/>
              <a:gd name="connsiteX18" fmla="*/ 424640 w 502286"/>
              <a:gd name="connsiteY18" fmla="*/ 309469 h 502286"/>
              <a:gd name="connsiteX19" fmla="*/ 309099 w 502286"/>
              <a:gd name="connsiteY19" fmla="*/ 193187 h 502286"/>
              <a:gd name="connsiteX20" fmla="*/ 177152 w 502286"/>
              <a:gd name="connsiteY20" fmla="*/ 193187 h 502286"/>
              <a:gd name="connsiteX21" fmla="*/ 138515 w 502286"/>
              <a:gd name="connsiteY21" fmla="*/ 154549 h 502286"/>
              <a:gd name="connsiteX22" fmla="*/ 77275 w 502286"/>
              <a:gd name="connsiteY22" fmla="*/ 115912 h 502286"/>
              <a:gd name="connsiteX23" fmla="*/ 154550 w 502286"/>
              <a:gd name="connsiteY23" fmla="*/ 115912 h 502286"/>
              <a:gd name="connsiteX24" fmla="*/ 193187 w 502286"/>
              <a:gd name="connsiteY24" fmla="*/ 154549 h 502286"/>
              <a:gd name="connsiteX25" fmla="*/ 309099 w 502286"/>
              <a:gd name="connsiteY25" fmla="*/ 154549 h 502286"/>
              <a:gd name="connsiteX26" fmla="*/ 429068 w 502286"/>
              <a:gd name="connsiteY26" fmla="*/ 212505 h 502286"/>
              <a:gd name="connsiteX27" fmla="*/ 463649 w 502286"/>
              <a:gd name="connsiteY27" fmla="*/ 173868 h 502286"/>
              <a:gd name="connsiteX28" fmla="*/ 463649 w 502286"/>
              <a:gd name="connsiteY28" fmla="*/ 154549 h 502286"/>
              <a:gd name="connsiteX29" fmla="*/ 502286 w 502286"/>
              <a:gd name="connsiteY29" fmla="*/ 154549 h 502286"/>
              <a:gd name="connsiteX30" fmla="*/ 502286 w 502286"/>
              <a:gd name="connsiteY30" fmla="*/ 173868 h 502286"/>
              <a:gd name="connsiteX31" fmla="*/ 450126 w 502286"/>
              <a:gd name="connsiteY31" fmla="*/ 246506 h 502286"/>
              <a:gd name="connsiteX32" fmla="*/ 463649 w 502286"/>
              <a:gd name="connsiteY32" fmla="*/ 309099 h 502286"/>
              <a:gd name="connsiteX33" fmla="*/ 386374 w 502286"/>
              <a:gd name="connsiteY33" fmla="*/ 442784 h 502286"/>
              <a:gd name="connsiteX34" fmla="*/ 386374 w 502286"/>
              <a:gd name="connsiteY34" fmla="*/ 502286 h 502286"/>
              <a:gd name="connsiteX35" fmla="*/ 270462 w 502286"/>
              <a:gd name="connsiteY35" fmla="*/ 502286 h 502286"/>
              <a:gd name="connsiteX36" fmla="*/ 270462 w 502286"/>
              <a:gd name="connsiteY36" fmla="*/ 463648 h 502286"/>
              <a:gd name="connsiteX37" fmla="*/ 231824 w 502286"/>
              <a:gd name="connsiteY37" fmla="*/ 463648 h 502286"/>
              <a:gd name="connsiteX38" fmla="*/ 231824 w 502286"/>
              <a:gd name="connsiteY38" fmla="*/ 502286 h 502286"/>
              <a:gd name="connsiteX39" fmla="*/ 115912 w 502286"/>
              <a:gd name="connsiteY39" fmla="*/ 502286 h 502286"/>
              <a:gd name="connsiteX40" fmla="*/ 115912 w 502286"/>
              <a:gd name="connsiteY40" fmla="*/ 442784 h 502286"/>
              <a:gd name="connsiteX41" fmla="*/ 59502 w 502286"/>
              <a:gd name="connsiteY41" fmla="*/ 386374 h 502286"/>
              <a:gd name="connsiteX42" fmla="*/ 0 w 502286"/>
              <a:gd name="connsiteY42" fmla="*/ 386374 h 502286"/>
              <a:gd name="connsiteX43" fmla="*/ 0 w 502286"/>
              <a:gd name="connsiteY43" fmla="*/ 231824 h 502286"/>
              <a:gd name="connsiteX44" fmla="*/ 59695 w 502286"/>
              <a:gd name="connsiteY44" fmla="*/ 231824 h 502286"/>
              <a:gd name="connsiteX45" fmla="*/ 77275 w 502286"/>
              <a:gd name="connsiteY45" fmla="*/ 207289 h 502286"/>
              <a:gd name="connsiteX46" fmla="*/ 251142 w 502286"/>
              <a:gd name="connsiteY46" fmla="*/ 38637 h 502286"/>
              <a:gd name="connsiteX47" fmla="*/ 231823 w 502286"/>
              <a:gd name="connsiteY47" fmla="*/ 57956 h 502286"/>
              <a:gd name="connsiteX48" fmla="*/ 251142 w 502286"/>
              <a:gd name="connsiteY48" fmla="*/ 77275 h 502286"/>
              <a:gd name="connsiteX49" fmla="*/ 270461 w 502286"/>
              <a:gd name="connsiteY49" fmla="*/ 57956 h 502286"/>
              <a:gd name="connsiteX50" fmla="*/ 251142 w 502286"/>
              <a:gd name="connsiteY50" fmla="*/ 38637 h 502286"/>
              <a:gd name="connsiteX51" fmla="*/ 251142 w 502286"/>
              <a:gd name="connsiteY51" fmla="*/ 0 h 502286"/>
              <a:gd name="connsiteX52" fmla="*/ 309098 w 502286"/>
              <a:gd name="connsiteY52" fmla="*/ 57956 h 502286"/>
              <a:gd name="connsiteX53" fmla="*/ 251142 w 502286"/>
              <a:gd name="connsiteY53" fmla="*/ 115912 h 502286"/>
              <a:gd name="connsiteX54" fmla="*/ 193186 w 502286"/>
              <a:gd name="connsiteY54" fmla="*/ 57956 h 502286"/>
              <a:gd name="connsiteX55" fmla="*/ 251142 w 502286"/>
              <a:gd name="connsiteY55" fmla="*/ 0 h 50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2286" h="502286">
                <a:moveTo>
                  <a:pt x="193186" y="231824"/>
                </a:moveTo>
                <a:lnTo>
                  <a:pt x="309098" y="231824"/>
                </a:lnTo>
                <a:lnTo>
                  <a:pt x="309098" y="270461"/>
                </a:lnTo>
                <a:lnTo>
                  <a:pt x="193186" y="270461"/>
                </a:lnTo>
                <a:close/>
                <a:moveTo>
                  <a:pt x="115912" y="154549"/>
                </a:moveTo>
                <a:lnTo>
                  <a:pt x="115912" y="222938"/>
                </a:lnTo>
                <a:cubicBezTo>
                  <a:pt x="101482" y="235866"/>
                  <a:pt x="90523" y="252205"/>
                  <a:pt x="84036" y="270462"/>
                </a:cubicBezTo>
                <a:lnTo>
                  <a:pt x="38637" y="270462"/>
                </a:lnTo>
                <a:lnTo>
                  <a:pt x="38637" y="347736"/>
                </a:lnTo>
                <a:lnTo>
                  <a:pt x="84036" y="347736"/>
                </a:lnTo>
                <a:cubicBezTo>
                  <a:pt x="95712" y="380667"/>
                  <a:pt x="121619" y="406574"/>
                  <a:pt x="154550" y="418250"/>
                </a:cubicBezTo>
                <a:lnTo>
                  <a:pt x="154550" y="463648"/>
                </a:lnTo>
                <a:lnTo>
                  <a:pt x="193187" y="463648"/>
                </a:lnTo>
                <a:lnTo>
                  <a:pt x="193187" y="425011"/>
                </a:lnTo>
                <a:lnTo>
                  <a:pt x="309099" y="425011"/>
                </a:lnTo>
                <a:lnTo>
                  <a:pt x="309099" y="463648"/>
                </a:lnTo>
                <a:lnTo>
                  <a:pt x="347736" y="463648"/>
                </a:lnTo>
                <a:lnTo>
                  <a:pt x="347736" y="418250"/>
                </a:lnTo>
                <a:cubicBezTo>
                  <a:pt x="393729" y="401813"/>
                  <a:pt x="424484" y="358310"/>
                  <a:pt x="424640" y="309469"/>
                </a:cubicBezTo>
                <a:cubicBezTo>
                  <a:pt x="424845" y="245453"/>
                  <a:pt x="373115" y="193392"/>
                  <a:pt x="309099" y="193187"/>
                </a:cubicBezTo>
                <a:lnTo>
                  <a:pt x="177152" y="193187"/>
                </a:lnTo>
                <a:lnTo>
                  <a:pt x="138515" y="154549"/>
                </a:lnTo>
                <a:close/>
                <a:moveTo>
                  <a:pt x="77275" y="115912"/>
                </a:moveTo>
                <a:lnTo>
                  <a:pt x="154550" y="115912"/>
                </a:lnTo>
                <a:lnTo>
                  <a:pt x="193187" y="154549"/>
                </a:lnTo>
                <a:lnTo>
                  <a:pt x="309099" y="154549"/>
                </a:lnTo>
                <a:cubicBezTo>
                  <a:pt x="355790" y="154754"/>
                  <a:pt x="399886" y="176056"/>
                  <a:pt x="429068" y="212505"/>
                </a:cubicBezTo>
                <a:cubicBezTo>
                  <a:pt x="448809" y="210422"/>
                  <a:pt x="463758" y="193718"/>
                  <a:pt x="463649" y="173868"/>
                </a:cubicBezTo>
                <a:lnTo>
                  <a:pt x="463649" y="154549"/>
                </a:lnTo>
                <a:lnTo>
                  <a:pt x="502286" y="154549"/>
                </a:lnTo>
                <a:lnTo>
                  <a:pt x="502286" y="173868"/>
                </a:lnTo>
                <a:cubicBezTo>
                  <a:pt x="502098" y="206704"/>
                  <a:pt x="481179" y="235835"/>
                  <a:pt x="450126" y="246506"/>
                </a:cubicBezTo>
                <a:cubicBezTo>
                  <a:pt x="459054" y="266165"/>
                  <a:pt x="463666" y="287508"/>
                  <a:pt x="463649" y="309099"/>
                </a:cubicBezTo>
                <a:cubicBezTo>
                  <a:pt x="463395" y="364204"/>
                  <a:pt x="433998" y="415061"/>
                  <a:pt x="386374" y="442784"/>
                </a:cubicBezTo>
                <a:lnTo>
                  <a:pt x="386374" y="502286"/>
                </a:lnTo>
                <a:lnTo>
                  <a:pt x="270462" y="502286"/>
                </a:lnTo>
                <a:lnTo>
                  <a:pt x="270462" y="463648"/>
                </a:lnTo>
                <a:lnTo>
                  <a:pt x="231824" y="463648"/>
                </a:lnTo>
                <a:lnTo>
                  <a:pt x="231824" y="502286"/>
                </a:lnTo>
                <a:lnTo>
                  <a:pt x="115912" y="502286"/>
                </a:lnTo>
                <a:lnTo>
                  <a:pt x="115912" y="442784"/>
                </a:lnTo>
                <a:cubicBezTo>
                  <a:pt x="92496" y="429241"/>
                  <a:pt x="73044" y="409790"/>
                  <a:pt x="59502" y="386374"/>
                </a:cubicBezTo>
                <a:lnTo>
                  <a:pt x="0" y="386374"/>
                </a:lnTo>
                <a:lnTo>
                  <a:pt x="0" y="231824"/>
                </a:lnTo>
                <a:lnTo>
                  <a:pt x="59695" y="231824"/>
                </a:lnTo>
                <a:cubicBezTo>
                  <a:pt x="64757" y="223102"/>
                  <a:pt x="70644" y="214887"/>
                  <a:pt x="77275" y="207289"/>
                </a:cubicBezTo>
                <a:close/>
                <a:moveTo>
                  <a:pt x="251142" y="38637"/>
                </a:moveTo>
                <a:cubicBezTo>
                  <a:pt x="240473" y="38637"/>
                  <a:pt x="231823" y="47287"/>
                  <a:pt x="231823" y="57956"/>
                </a:cubicBezTo>
                <a:cubicBezTo>
                  <a:pt x="231823" y="68625"/>
                  <a:pt x="240473" y="77275"/>
                  <a:pt x="251142" y="77275"/>
                </a:cubicBezTo>
                <a:cubicBezTo>
                  <a:pt x="261812" y="77275"/>
                  <a:pt x="270461" y="68625"/>
                  <a:pt x="270461" y="57956"/>
                </a:cubicBezTo>
                <a:cubicBezTo>
                  <a:pt x="270461" y="47287"/>
                  <a:pt x="261812" y="38637"/>
                  <a:pt x="251142" y="38637"/>
                </a:cubicBezTo>
                <a:close/>
                <a:moveTo>
                  <a:pt x="251142" y="0"/>
                </a:moveTo>
                <a:cubicBezTo>
                  <a:pt x="283150" y="0"/>
                  <a:pt x="309098" y="25948"/>
                  <a:pt x="309098" y="57956"/>
                </a:cubicBezTo>
                <a:cubicBezTo>
                  <a:pt x="309098" y="89964"/>
                  <a:pt x="283150" y="115912"/>
                  <a:pt x="251142" y="115912"/>
                </a:cubicBezTo>
                <a:cubicBezTo>
                  <a:pt x="219134" y="115912"/>
                  <a:pt x="193186" y="89964"/>
                  <a:pt x="193186" y="57956"/>
                </a:cubicBezTo>
                <a:cubicBezTo>
                  <a:pt x="193186" y="25948"/>
                  <a:pt x="219134" y="0"/>
                  <a:pt x="251142" y="0"/>
                </a:cubicBezTo>
                <a:close/>
              </a:path>
            </a:pathLst>
          </a:custGeom>
          <a:solidFill>
            <a:srgbClr val="18204C"/>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304451291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nchor="b">
            <a:normAutofit fontScale="92500" lnSpcReduction="20000"/>
          </a:bodyPr>
          <a:lstStyle/>
          <a:p>
            <a:pPr>
              <a:spcAft>
                <a:spcPts val="600"/>
              </a:spcAft>
            </a:pPr>
            <a:r>
              <a:rPr lang="en-US"/>
              <a:t>Member FINRA/SIPC</a:t>
            </a:r>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chor="t">
            <a:normAutofit/>
          </a:bodyPr>
          <a:lstStyle/>
          <a:p>
            <a:r>
              <a:rPr lang="en-US" dirty="0"/>
              <a:t>Reasons to have a Financial Plan</a:t>
            </a:r>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518161" y="996949"/>
            <a:ext cx="3981450" cy="3862389"/>
          </a:xfrm>
        </p:spPr>
        <p:txBody>
          <a:bodyPr>
            <a:normAutofit/>
          </a:bodyPr>
          <a:lstStyle/>
          <a:p>
            <a:pPr marL="234950" indent="-234950">
              <a:spcBef>
                <a:spcPts val="0"/>
              </a:spcBef>
              <a:spcAft>
                <a:spcPts val="1000"/>
              </a:spcAft>
              <a:tabLst>
                <a:tab pos="227013" algn="l"/>
              </a:tabLst>
            </a:pPr>
            <a:r>
              <a:rPr lang="en-US" sz="1400" dirty="0">
                <a:solidFill>
                  <a:srgbClr val="06163A"/>
                </a:solidFill>
              </a:rPr>
              <a:t>Wealth Accumulation </a:t>
            </a:r>
          </a:p>
          <a:p>
            <a:pPr marL="577850" lvl="1" indent="-342900">
              <a:spcBef>
                <a:spcPts val="0"/>
              </a:spcBef>
              <a:spcAft>
                <a:spcPts val="1000"/>
              </a:spcAft>
              <a:buFont typeface="+mj-lt"/>
              <a:buAutoNum type="arabicPeriod"/>
              <a:tabLst>
                <a:tab pos="227013" algn="l"/>
              </a:tabLst>
            </a:pPr>
            <a:r>
              <a:rPr lang="en-US" b="0" dirty="0">
                <a:solidFill>
                  <a:srgbClr val="06163A"/>
                </a:solidFill>
              </a:rPr>
              <a:t>Guide your investments</a:t>
            </a:r>
          </a:p>
          <a:p>
            <a:pPr marL="577850" lvl="1" indent="-342900">
              <a:spcBef>
                <a:spcPts val="0"/>
              </a:spcBef>
              <a:spcAft>
                <a:spcPts val="1000"/>
              </a:spcAft>
              <a:buFont typeface="+mj-lt"/>
              <a:buAutoNum type="arabicPeriod"/>
              <a:tabLst>
                <a:tab pos="227013" algn="l"/>
              </a:tabLst>
            </a:pPr>
            <a:r>
              <a:rPr lang="en-US" b="0" dirty="0">
                <a:solidFill>
                  <a:srgbClr val="06163A"/>
                </a:solidFill>
              </a:rPr>
              <a:t>Reduce tax liability</a:t>
            </a:r>
          </a:p>
          <a:p>
            <a:pPr marL="577850" lvl="1" indent="-342900">
              <a:spcBef>
                <a:spcPts val="0"/>
              </a:spcBef>
              <a:spcAft>
                <a:spcPts val="1000"/>
              </a:spcAft>
              <a:buFont typeface="+mj-lt"/>
              <a:buAutoNum type="arabicPeriod"/>
              <a:tabLst>
                <a:tab pos="227013" algn="l"/>
              </a:tabLst>
            </a:pPr>
            <a:r>
              <a:rPr lang="en-US" b="0" dirty="0">
                <a:solidFill>
                  <a:srgbClr val="06163A"/>
                </a:solidFill>
              </a:rPr>
              <a:t>Manage debt effectively</a:t>
            </a:r>
          </a:p>
          <a:p>
            <a:pPr marL="228600" indent="-228600">
              <a:buClr>
                <a:srgbClr val="BE5500"/>
              </a:buClr>
              <a:buFont typeface="+mj-lt"/>
              <a:buAutoNum type="arabicPeriod"/>
            </a:pPr>
            <a:endParaRPr lang="en-US" sz="1400" dirty="0">
              <a:solidFill>
                <a:srgbClr val="06163A"/>
              </a:solidFill>
            </a:endParaRPr>
          </a:p>
        </p:txBody>
      </p:sp>
      <p:pic>
        <p:nvPicPr>
          <p:cNvPr id="5" name="Picture Placeholder 9" descr="A person in a white shirt&#10;&#10;Description automatically generated">
            <a:extLst>
              <a:ext uri="{FF2B5EF4-FFF2-40B4-BE49-F238E27FC236}">
                <a16:creationId xmlns:a16="http://schemas.microsoft.com/office/drawing/2014/main" id="{12641044-651E-1666-AE6A-A0C14F36D336}"/>
              </a:ext>
            </a:extLst>
          </p:cNvPr>
          <p:cNvPicPr>
            <a:picLocks noChangeAspect="1"/>
          </p:cNvPicPr>
          <p:nvPr/>
        </p:nvPicPr>
        <p:blipFill>
          <a:blip r:embed="rId3"/>
          <a:srcRect r="2" b="15779"/>
          <a:stretch/>
        </p:blipFill>
        <p:spPr>
          <a:xfrm>
            <a:off x="4705350" y="836612"/>
            <a:ext cx="3978274" cy="3862389"/>
          </a:xfrm>
          <a:prstGeom prst="rect">
            <a:avLst/>
          </a:prstGeom>
          <a:noFill/>
        </p:spPr>
      </p:pic>
    </p:spTree>
    <p:extLst>
      <p:ext uri="{BB962C8B-B14F-4D97-AF65-F5344CB8AC3E}">
        <p14:creationId xmlns:p14="http://schemas.microsoft.com/office/powerpoint/2010/main" val="221611483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37E887-DB99-BADE-6D6C-FB15B918DACF}"/>
              </a:ext>
            </a:extLst>
          </p:cNvPr>
          <p:cNvSpPr>
            <a:spLocks noGrp="1"/>
          </p:cNvSpPr>
          <p:nvPr>
            <p:ph type="ftr" sz="quarter" idx="12"/>
          </p:nvPr>
        </p:nvSpPr>
        <p:spPr>
          <a:xfrm>
            <a:off x="6124575" y="4859338"/>
            <a:ext cx="2302100" cy="117760"/>
          </a:xfrm>
        </p:spPr>
        <p:txBody>
          <a:bodyPr/>
          <a:lstStyle/>
          <a:p>
            <a:r>
              <a:rPr lang="en-US"/>
              <a:t>Member FINRA/SIPC</a:t>
            </a:r>
            <a:endParaRPr lang="en-US" dirty="0"/>
          </a:p>
        </p:txBody>
      </p:sp>
      <p:sp>
        <p:nvSpPr>
          <p:cNvPr id="6" name="Content Placeholder 5">
            <a:extLst>
              <a:ext uri="{FF2B5EF4-FFF2-40B4-BE49-F238E27FC236}">
                <a16:creationId xmlns:a16="http://schemas.microsoft.com/office/drawing/2014/main" id="{8988CC9B-95BC-8FC1-282A-3FB8C9108465}"/>
              </a:ext>
            </a:extLst>
          </p:cNvPr>
          <p:cNvSpPr>
            <a:spLocks noGrp="1"/>
          </p:cNvSpPr>
          <p:nvPr>
            <p:ph sz="quarter" idx="14"/>
          </p:nvPr>
        </p:nvSpPr>
        <p:spPr>
          <a:xfrm>
            <a:off x="457200" y="1244600"/>
            <a:ext cx="4712505" cy="3454400"/>
          </a:xfrm>
        </p:spPr>
        <p:txBody>
          <a:bodyPr/>
          <a:lstStyle/>
          <a:p>
            <a:pPr marL="342900" lvl="1" indent="-342900">
              <a:spcBef>
                <a:spcPts val="0"/>
              </a:spcBef>
              <a:spcAft>
                <a:spcPts val="1000"/>
              </a:spcAft>
              <a:buFont typeface="+mj-lt"/>
              <a:buAutoNum type="arabicPeriod"/>
            </a:pPr>
            <a:r>
              <a:rPr lang="en-US" b="0" dirty="0"/>
              <a:t>Your business is one piece of your investment portfolio</a:t>
            </a:r>
          </a:p>
          <a:p>
            <a:pPr marL="342900" lvl="1" indent="-342900">
              <a:spcBef>
                <a:spcPts val="0"/>
              </a:spcBef>
              <a:spcAft>
                <a:spcPts val="1000"/>
              </a:spcAft>
              <a:buFont typeface="+mj-lt"/>
              <a:buAutoNum type="arabicPeriod"/>
            </a:pPr>
            <a:r>
              <a:rPr lang="en-US" b="0" dirty="0"/>
              <a:t>Your financial planner can help you create an appropriate risk diversification strategy</a:t>
            </a:r>
          </a:p>
          <a:p>
            <a:pPr marL="228600" indent="-228600">
              <a:buClr>
                <a:srgbClr val="BE5500"/>
              </a:buClr>
              <a:buFont typeface="+mj-lt"/>
              <a:buAutoNum type="arabicPeriod"/>
            </a:pPr>
            <a:endParaRPr lang="en-US" dirty="0"/>
          </a:p>
        </p:txBody>
      </p:sp>
      <p:sp>
        <p:nvSpPr>
          <p:cNvPr id="2" name="Title 1">
            <a:extLst>
              <a:ext uri="{FF2B5EF4-FFF2-40B4-BE49-F238E27FC236}">
                <a16:creationId xmlns:a16="http://schemas.microsoft.com/office/drawing/2014/main" id="{3EA332B2-190C-AE4B-A35E-2309514FEB27}"/>
              </a:ext>
            </a:extLst>
          </p:cNvPr>
          <p:cNvSpPr>
            <a:spLocks noGrp="1"/>
          </p:cNvSpPr>
          <p:nvPr>
            <p:ph type="title"/>
          </p:nvPr>
        </p:nvSpPr>
        <p:spPr>
          <a:xfrm>
            <a:off x="457199" y="429767"/>
            <a:ext cx="8229600" cy="338554"/>
          </a:xfrm>
        </p:spPr>
        <p:txBody>
          <a:bodyPr>
            <a:noAutofit/>
          </a:bodyPr>
          <a:lstStyle/>
          <a:p>
            <a:r>
              <a:rPr lang="en-US" dirty="0"/>
              <a:t>Guide Your Investments</a:t>
            </a:r>
          </a:p>
        </p:txBody>
      </p:sp>
      <p:sp>
        <p:nvSpPr>
          <p:cNvPr id="8" name="Graphic 194">
            <a:extLst>
              <a:ext uri="{FF2B5EF4-FFF2-40B4-BE49-F238E27FC236}">
                <a16:creationId xmlns:a16="http://schemas.microsoft.com/office/drawing/2014/main" id="{919D7379-19FC-7380-C525-D29853C37479}"/>
              </a:ext>
            </a:extLst>
          </p:cNvPr>
          <p:cNvSpPr/>
          <p:nvPr/>
        </p:nvSpPr>
        <p:spPr>
          <a:xfrm>
            <a:off x="5878021" y="1244600"/>
            <a:ext cx="1886759" cy="1650683"/>
          </a:xfrm>
          <a:custGeom>
            <a:avLst/>
            <a:gdLst>
              <a:gd name="connsiteX0" fmla="*/ 502286 w 502285"/>
              <a:gd name="connsiteY0" fmla="*/ 270501 h 502334"/>
              <a:gd name="connsiteX1" fmla="*/ 502286 w 502285"/>
              <a:gd name="connsiteY1" fmla="*/ 251182 h 502334"/>
              <a:gd name="connsiteX2" fmla="*/ 251182 w 502285"/>
              <a:gd name="connsiteY2" fmla="*/ 0 h 502334"/>
              <a:gd name="connsiteX3" fmla="*/ 0 w 502285"/>
              <a:gd name="connsiteY3" fmla="*/ 251104 h 502334"/>
              <a:gd name="connsiteX4" fmla="*/ 37478 w 502285"/>
              <a:gd name="connsiteY4" fmla="*/ 383129 h 502334"/>
              <a:gd name="connsiteX5" fmla="*/ 65684 w 502285"/>
              <a:gd name="connsiteY5" fmla="*/ 354923 h 502334"/>
              <a:gd name="connsiteX6" fmla="*/ 147532 w 502285"/>
              <a:gd name="connsiteY6" fmla="*/ 65755 h 502334"/>
              <a:gd name="connsiteX7" fmla="*/ 231824 w 502285"/>
              <a:gd name="connsiteY7" fmla="*/ 39642 h 502334"/>
              <a:gd name="connsiteX8" fmla="*/ 231824 w 502285"/>
              <a:gd name="connsiteY8" fmla="*/ 243261 h 502334"/>
              <a:gd name="connsiteX9" fmla="*/ 60467 w 502285"/>
              <a:gd name="connsiteY9" fmla="*/ 414618 h 502334"/>
              <a:gd name="connsiteX10" fmla="*/ 414590 w 502285"/>
              <a:gd name="connsiteY10" fmla="*/ 441879 h 502334"/>
              <a:gd name="connsiteX11" fmla="*/ 495524 w 502285"/>
              <a:gd name="connsiteY11" fmla="*/ 309138 h 502334"/>
              <a:gd name="connsiteX12" fmla="*/ 455535 w 502285"/>
              <a:gd name="connsiteY12" fmla="*/ 309138 h 502334"/>
              <a:gd name="connsiteX13" fmla="*/ 192595 w 502285"/>
              <a:gd name="connsiteY13" fmla="*/ 454672 h 502334"/>
              <a:gd name="connsiteX14" fmla="*/ 115912 w 502285"/>
              <a:gd name="connsiteY14" fmla="*/ 414232 h 502334"/>
              <a:gd name="connsiteX15" fmla="*/ 259064 w 502285"/>
              <a:gd name="connsiteY15" fmla="*/ 270501 h 502334"/>
              <a:gd name="connsiteX16" fmla="*/ 367055 w 502285"/>
              <a:gd name="connsiteY16" fmla="*/ 231863 h 502334"/>
              <a:gd name="connsiteX17" fmla="*/ 441046 w 502285"/>
              <a:gd name="connsiteY17" fmla="*/ 157873 h 502334"/>
              <a:gd name="connsiteX18" fmla="*/ 463649 w 502285"/>
              <a:gd name="connsiteY18" fmla="*/ 231863 h 502334"/>
              <a:gd name="connsiteX19" fmla="*/ 420182 w 502285"/>
              <a:gd name="connsiteY19" fmla="*/ 124065 h 502334"/>
              <a:gd name="connsiteX20" fmla="*/ 313156 w 502285"/>
              <a:gd name="connsiteY20" fmla="*/ 231863 h 502334"/>
              <a:gd name="connsiteX21" fmla="*/ 270462 w 502285"/>
              <a:gd name="connsiteY21" fmla="*/ 231863 h 502334"/>
              <a:gd name="connsiteX22" fmla="*/ 270462 w 502285"/>
              <a:gd name="connsiteY22" fmla="*/ 187430 h 502334"/>
              <a:gd name="connsiteX23" fmla="*/ 377294 w 502285"/>
              <a:gd name="connsiteY23" fmla="*/ 80598 h 502334"/>
              <a:gd name="connsiteX24" fmla="*/ 420954 w 502285"/>
              <a:gd name="connsiteY24" fmla="*/ 124065 h 502334"/>
              <a:gd name="connsiteX25" fmla="*/ 270462 w 502285"/>
              <a:gd name="connsiteY25" fmla="*/ 132758 h 502334"/>
              <a:gd name="connsiteX26" fmla="*/ 270462 w 502285"/>
              <a:gd name="connsiteY26" fmla="*/ 39642 h 502334"/>
              <a:gd name="connsiteX27" fmla="*/ 343293 w 502285"/>
              <a:gd name="connsiteY27" fmla="*/ 59927 h 50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285" h="502334">
                <a:moveTo>
                  <a:pt x="502286" y="270501"/>
                </a:moveTo>
                <a:cubicBezTo>
                  <a:pt x="502286" y="264125"/>
                  <a:pt x="502286" y="257750"/>
                  <a:pt x="502286" y="251182"/>
                </a:cubicBezTo>
                <a:cubicBezTo>
                  <a:pt x="502307" y="112479"/>
                  <a:pt x="389884" y="21"/>
                  <a:pt x="251182" y="0"/>
                </a:cubicBezTo>
                <a:cubicBezTo>
                  <a:pt x="112479" y="-21"/>
                  <a:pt x="21" y="112402"/>
                  <a:pt x="0" y="251104"/>
                </a:cubicBezTo>
                <a:cubicBezTo>
                  <a:pt x="-7" y="297738"/>
                  <a:pt x="12970" y="343454"/>
                  <a:pt x="37478" y="383129"/>
                </a:cubicBezTo>
                <a:lnTo>
                  <a:pt x="65684" y="354923"/>
                </a:lnTo>
                <a:cubicBezTo>
                  <a:pt x="8434" y="252470"/>
                  <a:pt x="45079" y="123005"/>
                  <a:pt x="147532" y="65755"/>
                </a:cubicBezTo>
                <a:cubicBezTo>
                  <a:pt x="173493" y="51249"/>
                  <a:pt x="202209" y="42353"/>
                  <a:pt x="231824" y="39642"/>
                </a:cubicBezTo>
                <a:lnTo>
                  <a:pt x="231824" y="243261"/>
                </a:lnTo>
                <a:lnTo>
                  <a:pt x="60467" y="414618"/>
                </a:lnTo>
                <a:cubicBezTo>
                  <a:pt x="150728" y="519934"/>
                  <a:pt x="309274" y="532139"/>
                  <a:pt x="414590" y="441879"/>
                </a:cubicBezTo>
                <a:cubicBezTo>
                  <a:pt x="454929" y="407306"/>
                  <a:pt x="483265" y="360832"/>
                  <a:pt x="495524" y="309138"/>
                </a:cubicBezTo>
                <a:lnTo>
                  <a:pt x="455535" y="309138"/>
                </a:lnTo>
                <a:cubicBezTo>
                  <a:pt x="423114" y="421935"/>
                  <a:pt x="305392" y="487093"/>
                  <a:pt x="192595" y="454672"/>
                </a:cubicBezTo>
                <a:cubicBezTo>
                  <a:pt x="164527" y="446604"/>
                  <a:pt x="138423" y="432838"/>
                  <a:pt x="115912" y="414232"/>
                </a:cubicBezTo>
                <a:lnTo>
                  <a:pt x="259064" y="270501"/>
                </a:lnTo>
                <a:close/>
                <a:moveTo>
                  <a:pt x="367055" y="231863"/>
                </a:moveTo>
                <a:lnTo>
                  <a:pt x="441046" y="157873"/>
                </a:lnTo>
                <a:cubicBezTo>
                  <a:pt x="453140" y="180906"/>
                  <a:pt x="460806" y="206003"/>
                  <a:pt x="463649" y="231863"/>
                </a:cubicBezTo>
                <a:close/>
                <a:moveTo>
                  <a:pt x="420182" y="124065"/>
                </a:moveTo>
                <a:lnTo>
                  <a:pt x="313156" y="231863"/>
                </a:lnTo>
                <a:lnTo>
                  <a:pt x="270462" y="231863"/>
                </a:lnTo>
                <a:lnTo>
                  <a:pt x="270462" y="187430"/>
                </a:lnTo>
                <a:lnTo>
                  <a:pt x="377294" y="80598"/>
                </a:lnTo>
                <a:cubicBezTo>
                  <a:pt x="393935" y="92827"/>
                  <a:pt x="408652" y="107478"/>
                  <a:pt x="420954" y="124065"/>
                </a:cubicBezTo>
                <a:close/>
                <a:moveTo>
                  <a:pt x="270462" y="132758"/>
                </a:moveTo>
                <a:lnTo>
                  <a:pt x="270462" y="39642"/>
                </a:lnTo>
                <a:cubicBezTo>
                  <a:pt x="295764" y="41955"/>
                  <a:pt x="320439" y="48827"/>
                  <a:pt x="343293" y="59927"/>
                </a:cubicBezTo>
                <a:close/>
              </a:path>
            </a:pathLst>
          </a:custGeom>
          <a:solidFill>
            <a:srgbClr val="081D4D"/>
          </a:solidFill>
          <a:ln w="19050" cap="flat">
            <a:noFill/>
            <a:prstDash val="solid"/>
            <a:miter/>
          </a:ln>
        </p:spPr>
        <p:txBody>
          <a:bodyPr rtlCol="0" anchor="ctr"/>
          <a:lstStyle/>
          <a:p>
            <a:endParaRPr lang="en-US" dirty="0"/>
          </a:p>
        </p:txBody>
      </p:sp>
    </p:spTree>
    <p:extLst>
      <p:ext uri="{BB962C8B-B14F-4D97-AF65-F5344CB8AC3E}">
        <p14:creationId xmlns:p14="http://schemas.microsoft.com/office/powerpoint/2010/main" val="3970622504"/>
      </p:ext>
    </p:extLst>
  </p:cSld>
  <p:clrMapOvr>
    <a:masterClrMapping/>
  </p:clrMapOvr>
  <p:transition spd="med">
    <p:fade/>
  </p:transition>
</p:sld>
</file>

<file path=ppt/theme/theme1.xml><?xml version="1.0" encoding="utf-8"?>
<a:theme xmlns:a="http://schemas.openxmlformats.org/drawingml/2006/main" name="LPL_Template">
  <a:themeElements>
    <a:clrScheme name="LPL_update">
      <a:dk1>
        <a:srgbClr val="000000"/>
      </a:dk1>
      <a:lt1>
        <a:srgbClr val="FFFFFF"/>
      </a:lt1>
      <a:dk2>
        <a:srgbClr val="00000A"/>
      </a:dk2>
      <a:lt2>
        <a:srgbClr val="FFFFFF"/>
      </a:lt2>
      <a:accent1>
        <a:srgbClr val="43CEAB"/>
      </a:accent1>
      <a:accent2>
        <a:srgbClr val="F0B52B"/>
      </a:accent2>
      <a:accent3>
        <a:srgbClr val="00AED3"/>
      </a:accent3>
      <a:accent4>
        <a:srgbClr val="BA3A28"/>
      </a:accent4>
      <a:accent5>
        <a:srgbClr val="06163A"/>
      </a:accent5>
      <a:accent6>
        <a:srgbClr val="BE5500"/>
      </a:accent6>
      <a:hlink>
        <a:srgbClr val="333799"/>
      </a:hlink>
      <a:folHlink>
        <a:srgbClr val="0098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z="8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0" indent="0" algn="l">
          <a:spcBef>
            <a:spcPts val="0"/>
          </a:spcBef>
          <a:spcAft>
            <a:spcPts val="600"/>
          </a:spcAft>
          <a:buFontTx/>
          <a:buNone/>
          <a:defRPr sz="1200" b="0" i="0" dirty="0" smtClean="0">
            <a:solidFill>
              <a:schemeClr val="tx1"/>
            </a:solidFill>
            <a:latin typeface="Tenorite" pitchFamily="2" charset="0"/>
          </a:defRPr>
        </a:defPPr>
      </a:lstStyle>
    </a:txDef>
  </a:objectDefaults>
  <a:extraClrSchemeLst/>
  <a:extLst>
    <a:ext uri="{05A4C25C-085E-4340-85A3-A5531E510DB2}">
      <thm15:themeFamily xmlns:thm15="http://schemas.microsoft.com/office/thememl/2012/main" name="lpl_ppt_16x9_150dpi_template_240409.potx  -  AutoRecovered" id="{FAAA3B8B-49A2-44D3-B641-0B2099A8632E}" vid="{5AE01768-46B7-45EC-BCA5-12A332044F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A24CFA510654A813D3ECCAD0A7E9C" ma:contentTypeVersion="14" ma:contentTypeDescription="Create a new document." ma:contentTypeScope="" ma:versionID="b0d1b758f10468c1da69e0cbd464a29a">
  <xsd:schema xmlns:xsd="http://www.w3.org/2001/XMLSchema" xmlns:xs="http://www.w3.org/2001/XMLSchema" xmlns:p="http://schemas.microsoft.com/office/2006/metadata/properties" xmlns:ns2="8d9f2e5a-852e-4438-9f21-8a664ae6549f" xmlns:ns3="0f3d9218-864a-4ab5-b827-5d58f7d02e74" targetNamespace="http://schemas.microsoft.com/office/2006/metadata/properties" ma:root="true" ma:fieldsID="0126b6b324288ec3d6d4d2d0c3181f9c" ns2:_="" ns3:_="">
    <xsd:import namespace="8d9f2e5a-852e-4438-9f21-8a664ae6549f"/>
    <xsd:import namespace="0f3d9218-864a-4ab5-b827-5d58f7d02e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f2e5a-852e-4438-9f21-8a664ae654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99ce38d-f98b-41d7-8763-00b2b7663b4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3d9218-864a-4ab5-b827-5d58f7d02e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efbe19f-abd7-4dd9-b5d7-9d1893b8dcf8}" ma:internalName="TaxCatchAll" ma:showField="CatchAllData" ma:web="0f3d9218-864a-4ab5-b827-5d58f7d02e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3d9218-864a-4ab5-b827-5d58f7d02e74" xsi:nil="true"/>
    <lcf76f155ced4ddcb4097134ff3c332f xmlns="8d9f2e5a-852e-4438-9f21-8a664ae654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EA6E30-55C7-4C46-B454-D18B07DDE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9f2e5a-852e-4438-9f21-8a664ae6549f"/>
    <ds:schemaRef ds:uri="0f3d9218-864a-4ab5-b827-5d58f7d02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59B11A-A50F-4073-A60E-99DED75453E6}">
  <ds:schemaRefs>
    <ds:schemaRef ds:uri="http://schemas.microsoft.com/sharepoint/v3/contenttype/forms"/>
  </ds:schemaRefs>
</ds:datastoreItem>
</file>

<file path=customXml/itemProps3.xml><?xml version="1.0" encoding="utf-8"?>
<ds:datastoreItem xmlns:ds="http://schemas.openxmlformats.org/officeDocument/2006/customXml" ds:itemID="{BE3DD9C7-E35E-44CD-A05F-157BE1CDD80D}">
  <ds:schemaRefs>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0f3d9218-864a-4ab5-b827-5d58f7d02e74"/>
    <ds:schemaRef ds:uri="8d9f2e5a-852e-4438-9f21-8a664ae6549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LPL Templates 2024</Template>
  <TotalTime>220</TotalTime>
  <Words>3294</Words>
  <Application>Microsoft Office PowerPoint</Application>
  <PresentationFormat>On-screen Show (16:9)</PresentationFormat>
  <Paragraphs>334</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Georgia</vt:lpstr>
      <vt:lpstr>Lato</vt:lpstr>
      <vt:lpstr>Symbol</vt:lpstr>
      <vt:lpstr>System Font Regular</vt:lpstr>
      <vt:lpstr>Tenorite</vt:lpstr>
      <vt:lpstr>Wingdings</vt:lpstr>
      <vt:lpstr>LPL_Template</vt:lpstr>
      <vt:lpstr>Before you Begin</vt:lpstr>
      <vt:lpstr>Personal Financial Planning for Business Owners</vt:lpstr>
      <vt:lpstr>Agenda</vt:lpstr>
      <vt:lpstr>1. Reasons to Create a Financial Plan </vt:lpstr>
      <vt:lpstr>Reasons to Create a Financial Plan</vt:lpstr>
      <vt:lpstr>Reasons to have a Personal Financial Plan</vt:lpstr>
      <vt:lpstr>PowerPoint Presentation</vt:lpstr>
      <vt:lpstr>Reasons to have a Financial Plan</vt:lpstr>
      <vt:lpstr>Guide Your Investments</vt:lpstr>
      <vt:lpstr>Minimize Taxes</vt:lpstr>
      <vt:lpstr>Manage Debt Effectively</vt:lpstr>
      <vt:lpstr>Reasons to have a Financial Plan</vt:lpstr>
      <vt:lpstr>Business Insurance Coverage</vt:lpstr>
      <vt:lpstr>Business Insurance Coverage</vt:lpstr>
      <vt:lpstr>Other Insurance</vt:lpstr>
      <vt:lpstr>Other Insurance</vt:lpstr>
      <vt:lpstr>A Reality Check What if you become seriously ill or pass away?</vt:lpstr>
      <vt:lpstr>Reasons to have a Personal Financial Plan</vt:lpstr>
      <vt:lpstr>Succession Planning</vt:lpstr>
      <vt:lpstr>Reasons to have a Financial Plan</vt:lpstr>
      <vt:lpstr>Events that can Affect the Value of your Business Over Time</vt:lpstr>
      <vt:lpstr>Workplace Retirement Plans</vt:lpstr>
      <vt:lpstr>Workplace Retirement Plans</vt:lpstr>
      <vt:lpstr>Retirement Savings Strategies</vt:lpstr>
      <vt:lpstr>2. Special Considerations for Business Owners</vt:lpstr>
      <vt:lpstr>Financial Planning Process</vt:lpstr>
      <vt:lpstr>Questions to Consider</vt:lpstr>
      <vt:lpstr>Questions to Consider</vt:lpstr>
      <vt:lpstr>Benefits of your Workplace Retirement Plan</vt:lpstr>
      <vt:lpstr>Questions to Consider</vt:lpstr>
      <vt:lpstr>Questions to Consider</vt:lpstr>
      <vt:lpstr>Questions to Consider</vt:lpstr>
      <vt:lpstr>Questions?</vt:lpstr>
      <vt:lpstr>Thank You</vt:lpstr>
    </vt:vector>
  </TitlesOfParts>
  <Manager/>
  <Company>LPL Financial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and Instructions</dc:title>
  <dc:subject/>
  <dc:creator>Lisa Lettieri</dc:creator>
  <cp:keywords/>
  <dc:description/>
  <cp:lastModifiedBy>Phillip Shetsen</cp:lastModifiedBy>
  <cp:revision>23</cp:revision>
  <cp:lastPrinted>2014-06-11T21:06:47Z</cp:lastPrinted>
  <dcterms:created xsi:type="dcterms:W3CDTF">2024-06-21T19:27:12Z</dcterms:created>
  <dcterms:modified xsi:type="dcterms:W3CDTF">2026-01-03T22:45:58Z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0x010100348A24CFA510654A813D3ECCAD0A7E9C</vt:lpwstr>
  </property>
  <property fmtid="{D5CDD505-2E9C-101B-9397-08002B2CF9AE}" pid="5" name="MediaServiceImageTags">
    <vt:lpwstr/>
  </property>
</Properties>
</file>